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3" r:id="rId5"/>
    <p:sldId id="274" r:id="rId6"/>
    <p:sldId id="275" r:id="rId7"/>
    <p:sldId id="276" r:id="rId8"/>
    <p:sldId id="277" r:id="rId9"/>
    <p:sldId id="278" r:id="rId10"/>
    <p:sldId id="280" r:id="rId11"/>
    <p:sldId id="281"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82" r:id="rId26"/>
    <p:sldId id="259" r:id="rId27"/>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4" d="100"/>
          <a:sy n="104" d="100"/>
        </p:scale>
        <p:origin x="-17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2">
        <a:schemeClr val="bg2"/>
      </p:bgRef>
    </p:bg>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Дата 29"/>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19" name="Нижний колонтитул 18"/>
          <p:cNvSpPr>
            <a:spLocks noGrp="1"/>
          </p:cNvSpPr>
          <p:nvPr>
            <p:ph type="ftr" sz="quarter" idx="11"/>
          </p:nvPr>
        </p:nvSpPr>
        <p:spPr/>
        <p:txBody>
          <a:bodyPr/>
          <a:lstStyle/>
          <a:p>
            <a:endParaRPr lang="uk-UA"/>
          </a:p>
        </p:txBody>
      </p:sp>
      <p:sp>
        <p:nvSpPr>
          <p:cNvPr id="27" name="Номер слайда 26"/>
          <p:cNvSpPr>
            <a:spLocks noGrp="1"/>
          </p:cNvSpPr>
          <p:nvPr>
            <p:ph type="sldNum" sz="quarter" idx="12"/>
          </p:nvPr>
        </p:nvSpPr>
        <p:spPr/>
        <p:txBody>
          <a:bodyPr/>
          <a:lstStyle/>
          <a:p>
            <a:fld id="{828D7AB6-2953-4BCB-9EB4-A2F1324F2CAB}" type="slidenum">
              <a:rPr lang="uk-UA" smtClean="0"/>
              <a:pPr/>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tIns="45720" anchor="b"/>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Прямоугольник с одним вырезанным скругленным углом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Прямоугольный треугольник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Заголовок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ru-RU" smtClean="0"/>
              <a:t>Образец заголовка</a:t>
            </a:r>
            <a:endParaRPr kumimoji="0" lang="en-US"/>
          </a:p>
        </p:txBody>
      </p:sp>
      <p:sp>
        <p:nvSpPr>
          <p:cNvPr id="4" name="Текст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1157E518-CD13-424A-B27A-C199F83B4ACC}" type="datetimeFigureOut">
              <a:rPr lang="uk-UA" smtClean="0"/>
              <a:pPr/>
              <a:t>26.09.2011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a:xfrm>
            <a:off x="8077200" y="6356350"/>
            <a:ext cx="609600" cy="365125"/>
          </a:xfrm>
        </p:spPr>
        <p:txBody>
          <a:bodyPr/>
          <a:lstStyle/>
          <a:p>
            <a:fld id="{828D7AB6-2953-4BCB-9EB4-A2F1324F2CAB}" type="slidenum">
              <a:rPr lang="uk-UA" smtClean="0"/>
              <a:pPr/>
              <a:t>‹#›</a:t>
            </a:fld>
            <a:endParaRPr lang="uk-UA"/>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ru-RU" smtClean="0"/>
              <a:t>Вставка рисунка</a:t>
            </a:r>
            <a:endParaRPr kumimoji="0" lang="en-US" dirty="0"/>
          </a:p>
        </p:txBody>
      </p:sp>
      <p:sp>
        <p:nvSpPr>
          <p:cNvPr id="10" name="Полилиния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Полилиния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Полилиния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Полилиния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Заголовок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ru-RU" smtClean="0"/>
              <a:t>Образец заголовка</a:t>
            </a:r>
            <a:endParaRPr kumimoji="0" lang="en-US"/>
          </a:p>
        </p:txBody>
      </p:sp>
      <p:sp>
        <p:nvSpPr>
          <p:cNvPr id="30" name="Текст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157E518-CD13-424A-B27A-C199F83B4ACC}" type="datetimeFigureOut">
              <a:rPr lang="uk-UA" smtClean="0"/>
              <a:pPr/>
              <a:t>26.09.2011</a:t>
            </a:fld>
            <a:endParaRPr lang="uk-UA"/>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uk-UA"/>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28D7AB6-2953-4BCB-9EB4-A2F1324F2CAB}" type="slidenum">
              <a:rPr lang="uk-UA" smtClean="0"/>
              <a:pPr/>
              <a:t>‹#›</a:t>
            </a:fld>
            <a:endParaRPr lang="uk-UA"/>
          </a:p>
        </p:txBody>
      </p:sp>
      <p:grpSp>
        <p:nvGrpSpPr>
          <p:cNvPr id="2" name="Группа 1"/>
          <p:cNvGrpSpPr/>
          <p:nvPr/>
        </p:nvGrpSpPr>
        <p:grpSpPr>
          <a:xfrm>
            <a:off x="-19017" y="202408"/>
            <a:ext cx="9180548" cy="649224"/>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upload.wikimedia.org/wikipedia/commons/1/18/Riverside_06Skyline.JPG"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upload.wikimedia.org/wikipedia/commons/8/8b/Denali_Mt_McKinley.jpg" TargetMode="External"/><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c/c0/Pepsi_Center.jpg" TargetMode="External"/><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upload.wikimedia.org/wikipedia/commons/6/62/Death_Valley_Mesquite_Sand_Dunes.jpg" TargetMode="External"/><Relationship Id="rId7" Type="http://schemas.openxmlformats.org/officeDocument/2006/relationships/hyperlink" Target="http://upload.wikimedia.org/wikipedia/commons/c/ce/HollywoodSign.jpg" TargetMode="Externa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hyperlink" Target="http://upload.wikimedia.org/wikipedia/commons/3/3e/GoldenGateBridge.jpg" TargetMode="Externa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upload.wikimedia.org/wikipedia/commons/b/bc/Idaho_Falls_Temple.jpg" TargetMode="External"/><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hyperlink" Target="http://upload.wikimedia.org/wikipedia/commons/1/1d/Welcome_to_fabulous_las_vegas_sign.jpg" TargetMode="External"/><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hyperlink" Target="http://upload.wikimedia.org/wikipedia/en/b/bb/White_sands_national_monument_dune.jpg" TargetMode="External"/><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hyperlink" Target="http://upload.wikimedia.org/wikipedia/commons/8/80/Aztecruinsnm.jpg"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upload.wikimedia.org/wikipedia/commons/b/b5/Crater_lake_oregon.jpg" TargetMode="External"/><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hyperlink" Target="http://upload.wikimedia.org/wikipedia/commons/0/06/Delicatearch1.jpg" TargetMode="External"/><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hyperlink" Target="http://upload.wikimedia.org/wikipedia/commons/2/27/Microsoft_sign_closeup.jpg" TargetMode="External"/><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hyperlink" Target="http://upload.wikimedia.org/wikipedia/commons/4/47/Yellowstone_Castle_Geysir_Edit.jpg" TargetMode="External"/><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hyperlink" Target="http://upload.wikimedia.org/wikipedia/en/7/74/USSArizona_Bridge_Bowfin_Stadium.jpg" TargetMode="External"/><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upload.wikimedia.org/wikipedia/commons/5/57/Lightmatter_sanfrancisco.jpg" TargetMode="External"/><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upload.wikimedia.org/wikipedia/commons/6/62/Phoenix_skyline_Arizona_USA.jpg"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upload.wikimedia.org/wikipedia/commons/c/c2/Seattleskyline1cropped.JPG"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71472" y="2000240"/>
            <a:ext cx="7772400" cy="1470025"/>
          </a:xfrm>
        </p:spPr>
        <p:txBody>
          <a:bodyPr>
            <a:noAutofit/>
          </a:bodyPr>
          <a:lstStyle/>
          <a:p>
            <a:pPr algn="ctr"/>
            <a:r>
              <a:rPr lang="en-US" sz="8800" dirty="0"/>
              <a:t>Western United </a:t>
            </a:r>
            <a:r>
              <a:rPr lang="en-US" sz="8800" dirty="0" smtClean="0"/>
              <a:t>States</a:t>
            </a:r>
            <a:endParaRPr lang="uk-UA" sz="8800" dirty="0"/>
          </a:p>
        </p:txBody>
      </p:sp>
      <p:sp>
        <p:nvSpPr>
          <p:cNvPr id="3" name="Подзаголовок 2"/>
          <p:cNvSpPr>
            <a:spLocks noGrp="1"/>
          </p:cNvSpPr>
          <p:nvPr>
            <p:ph type="subTitle" idx="1"/>
          </p:nvPr>
        </p:nvSpPr>
        <p:spPr>
          <a:xfrm>
            <a:off x="1000100" y="5429264"/>
            <a:ext cx="7854696" cy="895344"/>
          </a:xfrm>
        </p:spPr>
        <p:txBody>
          <a:bodyPr/>
          <a:lstStyle/>
          <a:p>
            <a:r>
              <a:rPr lang="en-US" sz="1600" dirty="0" smtClean="0"/>
              <a:t>Presentation made by</a:t>
            </a:r>
          </a:p>
          <a:p>
            <a:r>
              <a:rPr lang="en-US" sz="2400" dirty="0" smtClean="0"/>
              <a:t>Vira Lytvyn</a:t>
            </a:r>
            <a:endParaRPr lang="uk-UA"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714348" y="285728"/>
            <a:ext cx="8072494" cy="1128698"/>
          </a:xfrm>
        </p:spPr>
        <p:txBody>
          <a:bodyPr/>
          <a:lstStyle/>
          <a:p>
            <a:r>
              <a:rPr lang="en-US" sz="5400" b="1" dirty="0" smtClean="0"/>
              <a:t>Major Metropolitan Areas</a:t>
            </a:r>
            <a:endParaRPr lang="uk-UA" sz="5400" dirty="0"/>
          </a:p>
        </p:txBody>
      </p:sp>
      <p:sp>
        <p:nvSpPr>
          <p:cNvPr id="9" name="Текст 8"/>
          <p:cNvSpPr>
            <a:spLocks noGrp="1"/>
          </p:cNvSpPr>
          <p:nvPr>
            <p:ph type="body" idx="2"/>
          </p:nvPr>
        </p:nvSpPr>
        <p:spPr>
          <a:xfrm>
            <a:off x="357158" y="5929330"/>
            <a:ext cx="8501122" cy="785818"/>
          </a:xfrm>
        </p:spPr>
        <p:txBody>
          <a:bodyPr>
            <a:normAutofit fontScale="77500" lnSpcReduction="20000"/>
          </a:bodyPr>
          <a:lstStyle/>
          <a:p>
            <a:r>
              <a:rPr lang="en-US" sz="2800" dirty="0" smtClean="0"/>
              <a:t> </a:t>
            </a:r>
            <a:endParaRPr lang="uk-UA" sz="2800" dirty="0" smtClean="0"/>
          </a:p>
          <a:p>
            <a:r>
              <a:rPr lang="en-US" sz="3500" b="1" u="sng" dirty="0" smtClean="0"/>
              <a:t>Riverside</a:t>
            </a:r>
            <a:r>
              <a:rPr lang="en-US" sz="3500" b="1" dirty="0" smtClean="0"/>
              <a:t>-</a:t>
            </a:r>
            <a:r>
              <a:rPr lang="en-US" sz="3500" b="1" u="sng" dirty="0" smtClean="0"/>
              <a:t>San Bernardino</a:t>
            </a:r>
            <a:r>
              <a:rPr lang="en-US" sz="3500" b="1" dirty="0" smtClean="0"/>
              <a:t>-</a:t>
            </a:r>
            <a:r>
              <a:rPr lang="en-US" sz="3500" b="1" u="sng" dirty="0" err="1" smtClean="0"/>
              <a:t>OntarioMSA</a:t>
            </a:r>
            <a:r>
              <a:rPr lang="en-US" sz="3500" b="1" dirty="0" smtClean="0"/>
              <a:t>, </a:t>
            </a:r>
            <a:r>
              <a:rPr lang="en-US" sz="3500" b="1" u="sng" dirty="0" smtClean="0"/>
              <a:t>California</a:t>
            </a:r>
            <a:endParaRPr lang="uk-UA" sz="3500" b="1" dirty="0" smtClean="0"/>
          </a:p>
          <a:p>
            <a:endParaRPr lang="uk-UA" dirty="0"/>
          </a:p>
        </p:txBody>
      </p:sp>
      <p:pic>
        <p:nvPicPr>
          <p:cNvPr id="5" name="Рисунок 4" descr="File:Riverside 06Skyline.JPG">
            <a:hlinkClick r:id="rId2"/>
          </p:cNvPr>
          <p:cNvPicPr/>
          <p:nvPr/>
        </p:nvPicPr>
        <p:blipFill>
          <a:blip r:embed="rId3"/>
          <a:srcRect/>
          <a:stretch>
            <a:fillRect/>
          </a:stretch>
        </p:blipFill>
        <p:spPr bwMode="auto">
          <a:xfrm>
            <a:off x="357158" y="1357298"/>
            <a:ext cx="8358246" cy="4786346"/>
          </a:xfrm>
          <a:prstGeom prst="rect">
            <a:avLst/>
          </a:prstGeom>
          <a:noFill/>
          <a:ln w="9525">
            <a:noFill/>
            <a:miter lim="800000"/>
            <a:headEnd/>
            <a:tailEnd/>
          </a:ln>
        </p:spPr>
      </p:pic>
      <p:sp>
        <p:nvSpPr>
          <p:cNvPr id="6" name="Содержимое 5"/>
          <p:cNvSpPr>
            <a:spLocks noGrp="1"/>
          </p:cNvSpPr>
          <p:nvPr>
            <p:ph sz="half" idx="1"/>
          </p:nvPr>
        </p:nvSpPr>
        <p:spPr>
          <a:xfrm>
            <a:off x="8072462" y="5786454"/>
            <a:ext cx="614338" cy="461946"/>
          </a:xfrm>
        </p:spPr>
        <p:txBody>
          <a:bodyPr>
            <a:normAutofit lnSpcReduction="10000"/>
          </a:bodyPr>
          <a:lstStyle/>
          <a:p>
            <a:pPr>
              <a:buNone/>
            </a:pPr>
            <a:r>
              <a:rPr lang="en-US" dirty="0" smtClean="0"/>
              <a:t> </a:t>
            </a:r>
          </a:p>
          <a:p>
            <a:pPr>
              <a:buNone/>
            </a:pPr>
            <a:endParaRPr lang="uk-U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928794" y="571480"/>
            <a:ext cx="4898904" cy="1540760"/>
          </a:xfrm>
        </p:spPr>
        <p:txBody>
          <a:bodyPr/>
          <a:lstStyle/>
          <a:p>
            <a:r>
              <a:rPr sz="9600" smtClean="0"/>
              <a:t>Tourism</a:t>
            </a:r>
            <a:endParaRPr lang="uk-UA" sz="9600" dirty="0"/>
          </a:p>
        </p:txBody>
      </p:sp>
      <p:sp>
        <p:nvSpPr>
          <p:cNvPr id="6" name="Текст 5"/>
          <p:cNvSpPr>
            <a:spLocks noGrp="1"/>
          </p:cNvSpPr>
          <p:nvPr>
            <p:ph type="body" idx="1"/>
          </p:nvPr>
        </p:nvSpPr>
        <p:spPr>
          <a:xfrm>
            <a:off x="285720" y="2428868"/>
            <a:ext cx="8572560" cy="4214842"/>
          </a:xfrm>
        </p:spPr>
        <p:txBody>
          <a:bodyPr>
            <a:normAutofit/>
          </a:bodyPr>
          <a:lstStyle/>
          <a:p>
            <a:r>
              <a:rPr lang="en-US" sz="2800" dirty="0" smtClean="0"/>
              <a:t>Every year the scenic areas and recreational opportunities draw millions of tourists. </a:t>
            </a:r>
            <a:endParaRPr lang="uk-UA" sz="2800" dirty="0" smtClean="0"/>
          </a:p>
          <a:p>
            <a:r>
              <a:rPr lang="en-US" sz="2800" dirty="0" smtClean="0"/>
              <a:t>People from all over the world visit the sites to hike, camp, or engage in mountain sports.</a:t>
            </a:r>
            <a:endParaRPr lang="uk-UA" sz="2800" dirty="0" smtClean="0"/>
          </a:p>
          <a:p>
            <a:r>
              <a:rPr lang="en-US" sz="2800" dirty="0" smtClean="0"/>
              <a:t>Every state in the USA has some world famous sites sing. Many people know these places, but do not imagine what state they situated in.</a:t>
            </a:r>
            <a:endParaRPr lang="uk-UA"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072198" y="142852"/>
            <a:ext cx="1757346" cy="346914"/>
          </a:xfrm>
        </p:spPr>
        <p:txBody>
          <a:bodyPr>
            <a:normAutofit fontScale="90000"/>
          </a:bodyPr>
          <a:lstStyle/>
          <a:p>
            <a:r>
              <a:rPr lang="en-US" dirty="0" smtClean="0"/>
              <a:t> </a:t>
            </a:r>
            <a:br>
              <a:rPr lang="en-US" dirty="0" smtClean="0"/>
            </a:br>
            <a:endParaRPr lang="uk-UA" dirty="0"/>
          </a:p>
        </p:txBody>
      </p:sp>
      <p:sp>
        <p:nvSpPr>
          <p:cNvPr id="4" name="Текст 3"/>
          <p:cNvSpPr>
            <a:spLocks noGrp="1"/>
          </p:cNvSpPr>
          <p:nvPr>
            <p:ph type="body" idx="1"/>
          </p:nvPr>
        </p:nvSpPr>
        <p:spPr>
          <a:xfrm>
            <a:off x="214282" y="5786454"/>
            <a:ext cx="8786874" cy="785818"/>
          </a:xfrm>
        </p:spPr>
        <p:txBody>
          <a:bodyPr/>
          <a:lstStyle/>
          <a:p>
            <a:r>
              <a:rPr lang="en-US" dirty="0" smtClean="0"/>
              <a:t>Mount McKinley is both the highest peak in Alaska and in all of North America.</a:t>
            </a:r>
            <a:endParaRPr lang="uk-UA" dirty="0"/>
          </a:p>
        </p:txBody>
      </p:sp>
      <p:sp>
        <p:nvSpPr>
          <p:cNvPr id="6" name="Текст 5"/>
          <p:cNvSpPr>
            <a:spLocks noGrp="1"/>
          </p:cNvSpPr>
          <p:nvPr>
            <p:ph type="body" sz="half" idx="3"/>
          </p:nvPr>
        </p:nvSpPr>
        <p:spPr>
          <a:xfrm>
            <a:off x="4857752" y="0"/>
            <a:ext cx="4041775" cy="654843"/>
          </a:xfrm>
        </p:spPr>
        <p:txBody>
          <a:bodyPr/>
          <a:lstStyle/>
          <a:p>
            <a:r>
              <a:rPr lang="en-US" dirty="0" smtClean="0"/>
              <a:t> </a:t>
            </a:r>
          </a:p>
          <a:p>
            <a:endParaRPr lang="uk-UA" dirty="0"/>
          </a:p>
        </p:txBody>
      </p:sp>
      <p:sp>
        <p:nvSpPr>
          <p:cNvPr id="7" name="Содержимое 6"/>
          <p:cNvSpPr>
            <a:spLocks noGrp="1"/>
          </p:cNvSpPr>
          <p:nvPr>
            <p:ph sz="quarter" idx="4"/>
          </p:nvPr>
        </p:nvSpPr>
        <p:spPr/>
        <p:txBody>
          <a:bodyPr/>
          <a:lstStyle/>
          <a:p>
            <a:pPr>
              <a:buNone/>
            </a:pPr>
            <a:r>
              <a:rPr lang="en-US" dirty="0" smtClean="0"/>
              <a:t> </a:t>
            </a:r>
          </a:p>
          <a:p>
            <a:pPr>
              <a:buNone/>
            </a:pPr>
            <a:endParaRPr lang="uk-UA" dirty="0"/>
          </a:p>
        </p:txBody>
      </p:sp>
      <p:pic>
        <p:nvPicPr>
          <p:cNvPr id="11" name="Содержимое 10" descr="595px-Alaska-StateSeal.svg.png"/>
          <p:cNvPicPr>
            <a:picLocks noGrp="1" noChangeAspect="1"/>
          </p:cNvPicPr>
          <p:nvPr>
            <p:ph sz="quarter" idx="2"/>
          </p:nvPr>
        </p:nvPicPr>
        <p:blipFill>
          <a:blip r:embed="rId2"/>
          <a:stretch>
            <a:fillRect/>
          </a:stretch>
        </p:blipFill>
        <p:spPr>
          <a:xfrm>
            <a:off x="142844" y="642918"/>
            <a:ext cx="4115735" cy="4143404"/>
          </a:xfrm>
        </p:spPr>
      </p:pic>
      <p:pic>
        <p:nvPicPr>
          <p:cNvPr id="10" name="Содержимое 7" descr="File:Denali Mt McKinley.jpg">
            <a:hlinkClick r:id="rId3"/>
          </p:cNvPr>
          <p:cNvPicPr>
            <a:picLocks noGrp="1"/>
          </p:cNvPicPr>
          <p:nvPr>
            <p:ph sz="quarter" idx="2"/>
          </p:nvPr>
        </p:nvPicPr>
        <p:blipFill>
          <a:blip r:embed="rId4"/>
          <a:srcRect/>
          <a:stretch>
            <a:fillRect/>
          </a:stretch>
        </p:blipFill>
        <p:spPr bwMode="auto">
          <a:xfrm>
            <a:off x="4429124" y="1643050"/>
            <a:ext cx="4572032" cy="364333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14338"/>
            <a:ext cx="3643338" cy="571504"/>
          </a:xfrm>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a:xfrm>
            <a:off x="2571736" y="0"/>
            <a:ext cx="4040188" cy="659352"/>
          </a:xfrm>
        </p:spPr>
        <p:txBody>
          <a:bodyPr/>
          <a:lstStyle/>
          <a:p>
            <a:r>
              <a:rPr lang="en-US" dirty="0" smtClean="0"/>
              <a:t> </a:t>
            </a:r>
          </a:p>
          <a:p>
            <a:endParaRPr lang="uk-UA" dirty="0"/>
          </a:p>
        </p:txBody>
      </p:sp>
      <p:sp>
        <p:nvSpPr>
          <p:cNvPr id="4" name="Текст 3"/>
          <p:cNvSpPr>
            <a:spLocks noGrp="1"/>
          </p:cNvSpPr>
          <p:nvPr>
            <p:ph type="body" sz="half" idx="3"/>
          </p:nvPr>
        </p:nvSpPr>
        <p:spPr>
          <a:xfrm>
            <a:off x="1071538" y="5643578"/>
            <a:ext cx="3929090" cy="785818"/>
          </a:xfrm>
        </p:spPr>
        <p:txBody>
          <a:bodyPr/>
          <a:lstStyle/>
          <a:p>
            <a:r>
              <a:rPr lang="en-US" dirty="0" smtClean="0"/>
              <a:t> </a:t>
            </a:r>
            <a:r>
              <a:rPr lang="en-US" sz="3600" dirty="0" smtClean="0"/>
              <a:t>Grand Canyon</a:t>
            </a:r>
            <a:endParaRPr lang="uk-UA" sz="3600" dirty="0"/>
          </a:p>
        </p:txBody>
      </p:sp>
      <p:pic>
        <p:nvPicPr>
          <p:cNvPr id="7" name="Содержимое 6" descr="596px-Arizona-StateSeal.svg.png"/>
          <p:cNvPicPr>
            <a:picLocks noGrp="1" noChangeAspect="1"/>
          </p:cNvPicPr>
          <p:nvPr>
            <p:ph sz="quarter" idx="2"/>
          </p:nvPr>
        </p:nvPicPr>
        <p:blipFill>
          <a:blip r:embed="rId2"/>
          <a:stretch>
            <a:fillRect/>
          </a:stretch>
        </p:blipFill>
        <p:spPr>
          <a:xfrm>
            <a:off x="214283" y="571480"/>
            <a:ext cx="4143403" cy="4164259"/>
          </a:xfrm>
        </p:spPr>
      </p:pic>
      <p:pic>
        <p:nvPicPr>
          <p:cNvPr id="8" name="Содержимое 7" descr="File:USA 09847 Grand Canyon Luca Galuzzi 2007.jpg"/>
          <p:cNvPicPr>
            <a:picLocks noGrp="1"/>
          </p:cNvPicPr>
          <p:nvPr>
            <p:ph sz="quarter" idx="4"/>
          </p:nvPr>
        </p:nvPicPr>
        <p:blipFill>
          <a:blip r:embed="rId3"/>
          <a:srcRect/>
          <a:stretch>
            <a:fillRect/>
          </a:stretch>
        </p:blipFill>
        <p:spPr bwMode="auto">
          <a:xfrm>
            <a:off x="4429124" y="2143116"/>
            <a:ext cx="4714876" cy="328614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p:txBody>
          <a:bodyPr/>
          <a:lstStyle/>
          <a:p>
            <a:r>
              <a:rPr lang="en-US" dirty="0" smtClean="0"/>
              <a:t> </a:t>
            </a:r>
          </a:p>
          <a:p>
            <a:endParaRPr lang="uk-UA" dirty="0"/>
          </a:p>
        </p:txBody>
      </p:sp>
      <p:sp>
        <p:nvSpPr>
          <p:cNvPr id="4" name="Текст 3"/>
          <p:cNvSpPr>
            <a:spLocks noGrp="1"/>
          </p:cNvSpPr>
          <p:nvPr>
            <p:ph type="body" sz="half" idx="3"/>
          </p:nvPr>
        </p:nvSpPr>
        <p:spPr>
          <a:xfrm>
            <a:off x="214282" y="5643578"/>
            <a:ext cx="8715436" cy="857256"/>
          </a:xfrm>
        </p:spPr>
        <p:txBody>
          <a:bodyPr>
            <a:normAutofit fontScale="77500" lnSpcReduction="20000"/>
          </a:bodyPr>
          <a:lstStyle/>
          <a:p>
            <a:r>
              <a:rPr lang="en-US" dirty="0" smtClean="0"/>
              <a:t>Pepsi Center in Denver, home of the Denver Nuggets National Basketball Association club, the Colorado Avalanche National Hockey League club, and the Colorado Mammoth National Lacrosse League club.</a:t>
            </a:r>
            <a:endParaRPr lang="uk-UA" dirty="0" smtClean="0"/>
          </a:p>
          <a:p>
            <a:endParaRPr lang="uk-UA" dirty="0"/>
          </a:p>
        </p:txBody>
      </p:sp>
      <p:pic>
        <p:nvPicPr>
          <p:cNvPr id="10" name="Содержимое 9" descr="600px-Seal_of_Colorado.svg.png"/>
          <p:cNvPicPr>
            <a:picLocks noGrp="1" noChangeAspect="1"/>
          </p:cNvPicPr>
          <p:nvPr>
            <p:ph sz="quarter" idx="2"/>
          </p:nvPr>
        </p:nvPicPr>
        <p:blipFill>
          <a:blip r:embed="rId2"/>
          <a:stretch>
            <a:fillRect/>
          </a:stretch>
        </p:blipFill>
        <p:spPr>
          <a:xfrm>
            <a:off x="214282" y="571480"/>
            <a:ext cx="4143404" cy="4143404"/>
          </a:xfrm>
        </p:spPr>
      </p:pic>
      <p:pic>
        <p:nvPicPr>
          <p:cNvPr id="11" name="Содержимое 10" descr="File:Pepsi Center.jpg">
            <a:hlinkClick r:id="rId3"/>
          </p:cNvPr>
          <p:cNvPicPr>
            <a:picLocks noGrp="1"/>
          </p:cNvPicPr>
          <p:nvPr>
            <p:ph sz="quarter" idx="4"/>
          </p:nvPr>
        </p:nvPicPr>
        <p:blipFill>
          <a:blip r:embed="rId4"/>
          <a:srcRect/>
          <a:stretch>
            <a:fillRect/>
          </a:stretch>
        </p:blipFill>
        <p:spPr bwMode="auto">
          <a:xfrm>
            <a:off x="4429124" y="1714488"/>
            <a:ext cx="4580567" cy="342902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a:xfrm>
            <a:off x="2643174" y="5929330"/>
            <a:ext cx="6286544" cy="659352"/>
          </a:xfrm>
        </p:spPr>
        <p:txBody>
          <a:bodyPr/>
          <a:lstStyle/>
          <a:p>
            <a:r>
              <a:rPr lang="en-US" sz="2000" dirty="0" smtClean="0"/>
              <a:t>The Golden Gate Bridge in San Francisco, one of California's most famous landmarks.</a:t>
            </a:r>
            <a:endParaRPr lang="uk-UA" sz="2000" dirty="0"/>
          </a:p>
        </p:txBody>
      </p:sp>
      <p:sp>
        <p:nvSpPr>
          <p:cNvPr id="4" name="Текст 3"/>
          <p:cNvSpPr>
            <a:spLocks noGrp="1"/>
          </p:cNvSpPr>
          <p:nvPr>
            <p:ph type="body" sz="half" idx="3"/>
          </p:nvPr>
        </p:nvSpPr>
        <p:spPr>
          <a:xfrm>
            <a:off x="4214810" y="2786058"/>
            <a:ext cx="4041775" cy="654843"/>
          </a:xfrm>
        </p:spPr>
        <p:txBody>
          <a:bodyPr/>
          <a:lstStyle/>
          <a:p>
            <a:r>
              <a:rPr lang="en-US" dirty="0" smtClean="0"/>
              <a:t>Death Valley</a:t>
            </a:r>
            <a:endParaRPr lang="uk-UA" dirty="0"/>
          </a:p>
        </p:txBody>
      </p:sp>
      <p:pic>
        <p:nvPicPr>
          <p:cNvPr id="7" name="Содержимое 6" descr="400px-Seal_of_California.svg.png"/>
          <p:cNvPicPr>
            <a:picLocks noGrp="1" noChangeAspect="1"/>
          </p:cNvPicPr>
          <p:nvPr>
            <p:ph sz="quarter" idx="2"/>
          </p:nvPr>
        </p:nvPicPr>
        <p:blipFill>
          <a:blip r:embed="rId2"/>
          <a:stretch>
            <a:fillRect/>
          </a:stretch>
        </p:blipFill>
        <p:spPr>
          <a:xfrm>
            <a:off x="142844" y="571480"/>
            <a:ext cx="4082171" cy="4071966"/>
          </a:xfrm>
        </p:spPr>
      </p:pic>
      <p:pic>
        <p:nvPicPr>
          <p:cNvPr id="8" name="Рисунок 7" descr="File:Death Valley Mesquite Sand Dunes.jpg">
            <a:hlinkClick r:id="rId3"/>
          </p:cNvPr>
          <p:cNvPicPr/>
          <p:nvPr/>
        </p:nvPicPr>
        <p:blipFill>
          <a:blip r:embed="rId4"/>
          <a:srcRect/>
          <a:stretch>
            <a:fillRect/>
          </a:stretch>
        </p:blipFill>
        <p:spPr bwMode="auto">
          <a:xfrm>
            <a:off x="5000628" y="785794"/>
            <a:ext cx="4015424" cy="2143140"/>
          </a:xfrm>
          <a:prstGeom prst="rect">
            <a:avLst/>
          </a:prstGeom>
          <a:noFill/>
          <a:ln w="9525">
            <a:noFill/>
            <a:miter lim="800000"/>
            <a:headEnd/>
            <a:tailEnd/>
          </a:ln>
        </p:spPr>
      </p:pic>
      <p:pic>
        <p:nvPicPr>
          <p:cNvPr id="9" name="Содержимое 8" descr="File:GoldenGateBridge.jpg">
            <a:hlinkClick r:id="rId5"/>
          </p:cNvPr>
          <p:cNvPicPr>
            <a:picLocks noGrp="1"/>
          </p:cNvPicPr>
          <p:nvPr>
            <p:ph sz="quarter" idx="4"/>
          </p:nvPr>
        </p:nvPicPr>
        <p:blipFill>
          <a:blip r:embed="rId6"/>
          <a:srcRect/>
          <a:stretch>
            <a:fillRect/>
          </a:stretch>
        </p:blipFill>
        <p:spPr bwMode="auto">
          <a:xfrm>
            <a:off x="4143372" y="3357562"/>
            <a:ext cx="4041775" cy="2430117"/>
          </a:xfrm>
          <a:prstGeom prst="rect">
            <a:avLst/>
          </a:prstGeom>
          <a:noFill/>
          <a:ln w="9525">
            <a:noFill/>
            <a:miter lim="800000"/>
            <a:headEnd/>
            <a:tailEnd/>
          </a:ln>
        </p:spPr>
      </p:pic>
      <p:pic>
        <p:nvPicPr>
          <p:cNvPr id="10" name="Рисунок 9" descr="File:HollywoodSign.jpg">
            <a:hlinkClick r:id="rId7"/>
          </p:cNvPr>
          <p:cNvPicPr/>
          <p:nvPr/>
        </p:nvPicPr>
        <p:blipFill>
          <a:blip r:embed="rId8" cstate="print"/>
          <a:srcRect/>
          <a:stretch>
            <a:fillRect/>
          </a:stretch>
        </p:blipFill>
        <p:spPr bwMode="auto">
          <a:xfrm>
            <a:off x="285720" y="4714884"/>
            <a:ext cx="2214578" cy="150019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42852"/>
            <a:ext cx="8229600" cy="1143000"/>
          </a:xfrm>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p:txBody>
          <a:bodyPr/>
          <a:lstStyle/>
          <a:p>
            <a:r>
              <a:rPr lang="en-US" dirty="0" smtClean="0"/>
              <a:t>  </a:t>
            </a:r>
          </a:p>
          <a:p>
            <a:endParaRPr lang="uk-UA" dirty="0"/>
          </a:p>
        </p:txBody>
      </p:sp>
      <p:sp>
        <p:nvSpPr>
          <p:cNvPr id="4" name="Текст 3"/>
          <p:cNvSpPr>
            <a:spLocks noGrp="1"/>
          </p:cNvSpPr>
          <p:nvPr>
            <p:ph type="body" sz="half" idx="3"/>
          </p:nvPr>
        </p:nvSpPr>
        <p:spPr>
          <a:xfrm>
            <a:off x="214282" y="5715016"/>
            <a:ext cx="8786874" cy="857256"/>
          </a:xfrm>
        </p:spPr>
        <p:txBody>
          <a:bodyPr>
            <a:normAutofit/>
          </a:bodyPr>
          <a:lstStyle/>
          <a:p>
            <a:r>
              <a:rPr lang="en-US" sz="2300" dirty="0" smtClean="0"/>
              <a:t>The headwaters of the Sun River, just below Gibson Reservoir        </a:t>
            </a:r>
            <a:endParaRPr lang="uk-UA" sz="2300" dirty="0" smtClean="0"/>
          </a:p>
          <a:p>
            <a:endParaRPr lang="uk-UA" dirty="0"/>
          </a:p>
        </p:txBody>
      </p:sp>
      <p:pic>
        <p:nvPicPr>
          <p:cNvPr id="7" name="Содержимое 6" descr="596px-Montana-StateSeal.svg.png"/>
          <p:cNvPicPr>
            <a:picLocks noGrp="1" noChangeAspect="1"/>
          </p:cNvPicPr>
          <p:nvPr>
            <p:ph sz="quarter" idx="2"/>
          </p:nvPr>
        </p:nvPicPr>
        <p:blipFill>
          <a:blip r:embed="rId2"/>
          <a:stretch>
            <a:fillRect/>
          </a:stretch>
        </p:blipFill>
        <p:spPr>
          <a:xfrm>
            <a:off x="142844" y="571480"/>
            <a:ext cx="4122651" cy="4143404"/>
          </a:xfrm>
        </p:spPr>
      </p:pic>
      <p:pic>
        <p:nvPicPr>
          <p:cNvPr id="8" name="Содержимое 7" descr="File:SunRiver.JPG"/>
          <p:cNvPicPr>
            <a:picLocks noGrp="1"/>
          </p:cNvPicPr>
          <p:nvPr>
            <p:ph sz="quarter" idx="4"/>
          </p:nvPr>
        </p:nvPicPr>
        <p:blipFill>
          <a:blip r:embed="rId3" cstate="print"/>
          <a:srcRect/>
          <a:stretch>
            <a:fillRect/>
          </a:stretch>
        </p:blipFill>
        <p:spPr bwMode="auto">
          <a:xfrm>
            <a:off x="4357686" y="1500174"/>
            <a:ext cx="4786314" cy="371477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57686" y="285728"/>
            <a:ext cx="3971924" cy="775542"/>
          </a:xfrm>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p:txBody>
          <a:bodyPr/>
          <a:lstStyle/>
          <a:p>
            <a:r>
              <a:rPr lang="en-US" dirty="0" smtClean="0"/>
              <a:t>    </a:t>
            </a:r>
          </a:p>
          <a:p>
            <a:endParaRPr lang="en-US" dirty="0" smtClean="0"/>
          </a:p>
          <a:p>
            <a:endParaRPr lang="uk-UA" dirty="0"/>
          </a:p>
        </p:txBody>
      </p:sp>
      <p:sp>
        <p:nvSpPr>
          <p:cNvPr id="4" name="Текст 3"/>
          <p:cNvSpPr>
            <a:spLocks noGrp="1"/>
          </p:cNvSpPr>
          <p:nvPr>
            <p:ph type="body" sz="half" idx="3"/>
          </p:nvPr>
        </p:nvSpPr>
        <p:spPr>
          <a:xfrm>
            <a:off x="142844" y="5214950"/>
            <a:ext cx="4500594" cy="1143008"/>
          </a:xfrm>
        </p:spPr>
        <p:txBody>
          <a:bodyPr>
            <a:normAutofit/>
          </a:bodyPr>
          <a:lstStyle/>
          <a:p>
            <a:r>
              <a:rPr lang="en-US" dirty="0" smtClean="0"/>
              <a:t>The Church of Jesus Christ of Latter-day Saints Idaho Falls Temple.</a:t>
            </a:r>
            <a:endParaRPr lang="uk-UA" dirty="0" smtClean="0"/>
          </a:p>
        </p:txBody>
      </p:sp>
      <p:pic>
        <p:nvPicPr>
          <p:cNvPr id="9" name="Содержимое 8" descr="395px-Seal_of_Idaho.svg.png"/>
          <p:cNvPicPr>
            <a:picLocks noGrp="1" noChangeAspect="1"/>
          </p:cNvPicPr>
          <p:nvPr>
            <p:ph sz="quarter" idx="2"/>
          </p:nvPr>
        </p:nvPicPr>
        <p:blipFill>
          <a:blip r:embed="rId2"/>
          <a:stretch>
            <a:fillRect/>
          </a:stretch>
        </p:blipFill>
        <p:spPr>
          <a:xfrm>
            <a:off x="142844" y="571479"/>
            <a:ext cx="4091614" cy="4143405"/>
          </a:xfrm>
        </p:spPr>
      </p:pic>
      <p:pic>
        <p:nvPicPr>
          <p:cNvPr id="7" name="Рисунок 6" descr="File:Idaho Falls Temple.jpg">
            <a:hlinkClick r:id="rId3"/>
          </p:cNvPr>
          <p:cNvPicPr/>
          <p:nvPr/>
        </p:nvPicPr>
        <p:blipFill>
          <a:blip r:embed="rId4"/>
          <a:srcRect/>
          <a:stretch>
            <a:fillRect/>
          </a:stretch>
        </p:blipFill>
        <p:spPr bwMode="auto">
          <a:xfrm>
            <a:off x="4500562" y="785794"/>
            <a:ext cx="4391988" cy="5643602"/>
          </a:xfrm>
          <a:prstGeom prst="rect">
            <a:avLst/>
          </a:prstGeom>
          <a:noFill/>
          <a:ln w="9525">
            <a:noFill/>
            <a:miter lim="800000"/>
            <a:headEnd/>
            <a:tailEnd/>
          </a:ln>
        </p:spPr>
      </p:pic>
      <p:sp>
        <p:nvSpPr>
          <p:cNvPr id="10" name="Содержимое 9"/>
          <p:cNvSpPr>
            <a:spLocks noGrp="1"/>
          </p:cNvSpPr>
          <p:nvPr>
            <p:ph sz="quarter" idx="4"/>
          </p:nvPr>
        </p:nvSpPr>
        <p:spPr>
          <a:xfrm>
            <a:off x="3286117" y="3012280"/>
            <a:ext cx="2500330" cy="2202670"/>
          </a:xfrm>
        </p:spPr>
        <p:txBody>
          <a:bodyPr/>
          <a:lstStyle/>
          <a:p>
            <a:pPr>
              <a:buNone/>
            </a:pPr>
            <a:r>
              <a:rPr lang="en-US" dirty="0" smtClean="0"/>
              <a:t> </a:t>
            </a:r>
          </a:p>
          <a:p>
            <a:pPr>
              <a:buNone/>
            </a:pPr>
            <a:endParaRPr lang="uk-U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          </a:t>
            </a:r>
            <a:endParaRPr lang="uk-UA" dirty="0"/>
          </a:p>
        </p:txBody>
      </p:sp>
      <p:sp>
        <p:nvSpPr>
          <p:cNvPr id="3" name="Текст 2"/>
          <p:cNvSpPr>
            <a:spLocks noGrp="1"/>
          </p:cNvSpPr>
          <p:nvPr>
            <p:ph type="body" idx="1"/>
          </p:nvPr>
        </p:nvSpPr>
        <p:spPr>
          <a:xfrm>
            <a:off x="142844" y="4929198"/>
            <a:ext cx="4429156" cy="1571636"/>
          </a:xfrm>
        </p:spPr>
        <p:txBody>
          <a:bodyPr/>
          <a:lstStyle/>
          <a:p>
            <a:r>
              <a:rPr lang="en-US" sz="2000" dirty="0" smtClean="0"/>
              <a:t>Gambling erupted once more following a recession in the early 20th century, helping to build the city of Las Vegas</a:t>
            </a:r>
            <a:endParaRPr lang="uk-UA" sz="2000" dirty="0" smtClean="0"/>
          </a:p>
        </p:txBody>
      </p:sp>
      <p:sp>
        <p:nvSpPr>
          <p:cNvPr id="4" name="Текст 3"/>
          <p:cNvSpPr>
            <a:spLocks noGrp="1"/>
          </p:cNvSpPr>
          <p:nvPr>
            <p:ph type="body" sz="half" idx="3"/>
          </p:nvPr>
        </p:nvSpPr>
        <p:spPr>
          <a:xfrm>
            <a:off x="4786314" y="0"/>
            <a:ext cx="4041775" cy="654843"/>
          </a:xfrm>
        </p:spPr>
        <p:txBody>
          <a:bodyPr/>
          <a:lstStyle/>
          <a:p>
            <a:r>
              <a:rPr lang="en-US" dirty="0" smtClean="0"/>
              <a:t>   </a:t>
            </a:r>
          </a:p>
          <a:p>
            <a:endParaRPr lang="uk-UA" dirty="0"/>
          </a:p>
        </p:txBody>
      </p:sp>
      <p:pic>
        <p:nvPicPr>
          <p:cNvPr id="8" name="Содержимое 7" descr="Nevada_state_seal.png"/>
          <p:cNvPicPr>
            <a:picLocks noGrp="1" noChangeAspect="1"/>
          </p:cNvPicPr>
          <p:nvPr>
            <p:ph sz="quarter" idx="2"/>
          </p:nvPr>
        </p:nvPicPr>
        <p:blipFill>
          <a:blip r:embed="rId2"/>
          <a:stretch>
            <a:fillRect/>
          </a:stretch>
        </p:blipFill>
        <p:spPr>
          <a:xfrm>
            <a:off x="142844" y="642918"/>
            <a:ext cx="3929090" cy="3929090"/>
          </a:xfrm>
        </p:spPr>
      </p:pic>
      <p:pic>
        <p:nvPicPr>
          <p:cNvPr id="7" name="Содержимое 6" descr="File:Welcome to fabulous las vegas sign.jpg">
            <a:hlinkClick r:id="rId3"/>
          </p:cNvPr>
          <p:cNvPicPr>
            <a:picLocks noGrp="1"/>
          </p:cNvPicPr>
          <p:nvPr>
            <p:ph sz="quarter" idx="4"/>
          </p:nvPr>
        </p:nvPicPr>
        <p:blipFill>
          <a:blip r:embed="rId4"/>
          <a:srcRect/>
          <a:stretch>
            <a:fillRect/>
          </a:stretch>
        </p:blipFill>
        <p:spPr bwMode="auto">
          <a:xfrm>
            <a:off x="4643438" y="857232"/>
            <a:ext cx="4205305" cy="564360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142852"/>
            <a:ext cx="8229600" cy="132600"/>
          </a:xfrm>
        </p:spPr>
        <p:txBody>
          <a:bodyPr>
            <a:normAutofit fontScale="90000"/>
          </a:bodyPr>
          <a:lstStyle/>
          <a:p>
            <a:r>
              <a:rPr lang="en-US" dirty="0" smtClean="0"/>
              <a:t>            </a:t>
            </a:r>
            <a:br>
              <a:rPr lang="en-US" dirty="0" smtClean="0"/>
            </a:br>
            <a:endParaRPr lang="uk-UA" dirty="0"/>
          </a:p>
        </p:txBody>
      </p:sp>
      <p:sp>
        <p:nvSpPr>
          <p:cNvPr id="3" name="Текст 2"/>
          <p:cNvSpPr>
            <a:spLocks noGrp="1"/>
          </p:cNvSpPr>
          <p:nvPr>
            <p:ph type="body" idx="1"/>
          </p:nvPr>
        </p:nvSpPr>
        <p:spPr>
          <a:xfrm>
            <a:off x="857224" y="5500702"/>
            <a:ext cx="3643338" cy="1071570"/>
          </a:xfrm>
        </p:spPr>
        <p:txBody>
          <a:bodyPr/>
          <a:lstStyle/>
          <a:p>
            <a:r>
              <a:rPr lang="en-US" dirty="0" smtClean="0"/>
              <a:t>Aztec Ruins National Monument</a:t>
            </a:r>
            <a:endParaRPr lang="uk-UA" dirty="0" smtClean="0"/>
          </a:p>
          <a:p>
            <a:endParaRPr lang="uk-UA" dirty="0"/>
          </a:p>
        </p:txBody>
      </p:sp>
      <p:sp>
        <p:nvSpPr>
          <p:cNvPr id="4" name="Текст 3"/>
          <p:cNvSpPr>
            <a:spLocks noGrp="1"/>
          </p:cNvSpPr>
          <p:nvPr>
            <p:ph type="body" sz="half" idx="3"/>
          </p:nvPr>
        </p:nvSpPr>
        <p:spPr>
          <a:xfrm>
            <a:off x="4214810" y="3357562"/>
            <a:ext cx="4643470" cy="571504"/>
          </a:xfrm>
        </p:spPr>
        <p:txBody>
          <a:bodyPr>
            <a:normAutofit/>
          </a:bodyPr>
          <a:lstStyle/>
          <a:p>
            <a:r>
              <a:rPr lang="en-US" sz="2200" dirty="0" smtClean="0"/>
              <a:t>White Sands National Monument</a:t>
            </a:r>
            <a:endParaRPr lang="uk-UA" sz="2200" dirty="0"/>
          </a:p>
        </p:txBody>
      </p:sp>
      <p:pic>
        <p:nvPicPr>
          <p:cNvPr id="9" name="Содержимое 8" descr="Great_seal_of_the_state_of_New_Mexico.png"/>
          <p:cNvPicPr>
            <a:picLocks noGrp="1" noChangeAspect="1"/>
          </p:cNvPicPr>
          <p:nvPr>
            <p:ph sz="quarter" idx="2"/>
          </p:nvPr>
        </p:nvPicPr>
        <p:blipFill>
          <a:blip r:embed="rId2"/>
          <a:stretch>
            <a:fillRect/>
          </a:stretch>
        </p:blipFill>
        <p:spPr>
          <a:xfrm>
            <a:off x="142844" y="714355"/>
            <a:ext cx="4071966" cy="4099953"/>
          </a:xfrm>
        </p:spPr>
      </p:pic>
      <p:sp>
        <p:nvSpPr>
          <p:cNvPr id="6" name="Содержимое 5"/>
          <p:cNvSpPr>
            <a:spLocks noGrp="1"/>
          </p:cNvSpPr>
          <p:nvPr>
            <p:ph sz="quarter" idx="4"/>
          </p:nvPr>
        </p:nvSpPr>
        <p:spPr>
          <a:xfrm>
            <a:off x="7286644" y="4500570"/>
            <a:ext cx="1400156" cy="1859750"/>
          </a:xfrm>
        </p:spPr>
        <p:txBody>
          <a:bodyPr/>
          <a:lstStyle/>
          <a:p>
            <a:pPr>
              <a:buNone/>
            </a:pPr>
            <a:r>
              <a:rPr lang="en-US" dirty="0" smtClean="0"/>
              <a:t>        </a:t>
            </a:r>
            <a:endParaRPr lang="uk-UA" dirty="0"/>
          </a:p>
        </p:txBody>
      </p:sp>
      <p:pic>
        <p:nvPicPr>
          <p:cNvPr id="7" name="Рисунок 6" descr="File:White sands national monument dune.jpg">
            <a:hlinkClick r:id="rId3"/>
          </p:cNvPr>
          <p:cNvPicPr/>
          <p:nvPr/>
        </p:nvPicPr>
        <p:blipFill>
          <a:blip r:embed="rId4"/>
          <a:srcRect/>
          <a:stretch>
            <a:fillRect/>
          </a:stretch>
        </p:blipFill>
        <p:spPr bwMode="auto">
          <a:xfrm>
            <a:off x="4857752" y="857232"/>
            <a:ext cx="3929090" cy="2500330"/>
          </a:xfrm>
          <a:prstGeom prst="rect">
            <a:avLst/>
          </a:prstGeom>
          <a:noFill/>
          <a:ln w="9525">
            <a:noFill/>
            <a:miter lim="800000"/>
            <a:headEnd/>
            <a:tailEnd/>
          </a:ln>
        </p:spPr>
      </p:pic>
      <p:pic>
        <p:nvPicPr>
          <p:cNvPr id="8" name="Рисунок 7" descr="File:Aztecruinsnm.jpg">
            <a:hlinkClick r:id="rId5"/>
          </p:cNvPr>
          <p:cNvPicPr/>
          <p:nvPr/>
        </p:nvPicPr>
        <p:blipFill>
          <a:blip r:embed="rId6"/>
          <a:srcRect/>
          <a:stretch>
            <a:fillRect/>
          </a:stretch>
        </p:blipFill>
        <p:spPr bwMode="auto">
          <a:xfrm>
            <a:off x="4286248" y="3857628"/>
            <a:ext cx="4071966" cy="257176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285720" y="704088"/>
            <a:ext cx="8643998" cy="724648"/>
          </a:xfrm>
        </p:spPr>
        <p:txBody>
          <a:bodyPr>
            <a:noAutofit/>
          </a:bodyPr>
          <a:lstStyle/>
          <a:p>
            <a:r>
              <a:rPr lang="en-US" sz="2800" dirty="0" smtClean="0"/>
              <a:t> As defined by the Census Bureau, the western United States includes 13 states:</a:t>
            </a:r>
            <a:endParaRPr lang="uk-UA" sz="2800" dirty="0"/>
          </a:p>
        </p:txBody>
      </p:sp>
      <p:pic>
        <p:nvPicPr>
          <p:cNvPr id="9" name="Содержимое 8" descr="800px-US_West_map.png"/>
          <p:cNvPicPr>
            <a:picLocks noGrp="1" noChangeAspect="1"/>
          </p:cNvPicPr>
          <p:nvPr>
            <p:ph idx="1"/>
          </p:nvPr>
        </p:nvPicPr>
        <p:blipFill>
          <a:blip r:embed="rId2"/>
          <a:stretch>
            <a:fillRect/>
          </a:stretch>
        </p:blipFill>
        <p:spPr>
          <a:xfrm>
            <a:off x="285720" y="1425140"/>
            <a:ext cx="8358246" cy="5432860"/>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0"/>
            <a:ext cx="8229600" cy="1143000"/>
          </a:xfrm>
        </p:spPr>
        <p:txBody>
          <a:bodyPr/>
          <a:lstStyle/>
          <a:p>
            <a:r>
              <a:rPr lang="en-US" dirty="0" smtClean="0"/>
              <a:t>          </a:t>
            </a:r>
            <a:endParaRPr lang="uk-UA" dirty="0"/>
          </a:p>
        </p:txBody>
      </p:sp>
      <p:sp>
        <p:nvSpPr>
          <p:cNvPr id="3" name="Текст 2"/>
          <p:cNvSpPr>
            <a:spLocks noGrp="1"/>
          </p:cNvSpPr>
          <p:nvPr>
            <p:ph type="body" idx="1"/>
          </p:nvPr>
        </p:nvSpPr>
        <p:spPr>
          <a:xfrm>
            <a:off x="2357422" y="142852"/>
            <a:ext cx="4040188" cy="659352"/>
          </a:xfrm>
        </p:spPr>
        <p:txBody>
          <a:bodyPr/>
          <a:lstStyle/>
          <a:p>
            <a:r>
              <a:rPr lang="en-US" dirty="0" smtClean="0"/>
              <a:t>         </a:t>
            </a:r>
          </a:p>
          <a:p>
            <a:endParaRPr lang="uk-UA" dirty="0"/>
          </a:p>
        </p:txBody>
      </p:sp>
      <p:sp>
        <p:nvSpPr>
          <p:cNvPr id="4" name="Текст 3"/>
          <p:cNvSpPr>
            <a:spLocks noGrp="1"/>
          </p:cNvSpPr>
          <p:nvPr>
            <p:ph type="body" sz="half" idx="3"/>
          </p:nvPr>
        </p:nvSpPr>
        <p:spPr>
          <a:xfrm>
            <a:off x="142844" y="5357826"/>
            <a:ext cx="4286280" cy="1000132"/>
          </a:xfrm>
        </p:spPr>
        <p:txBody>
          <a:bodyPr>
            <a:normAutofit/>
          </a:bodyPr>
          <a:lstStyle/>
          <a:p>
            <a:r>
              <a:rPr lang="en-US" dirty="0" smtClean="0"/>
              <a:t>An aerial view of Crater Lake in Oregon</a:t>
            </a:r>
            <a:endParaRPr lang="uk-UA" dirty="0"/>
          </a:p>
        </p:txBody>
      </p:sp>
      <p:pic>
        <p:nvPicPr>
          <p:cNvPr id="7" name="Содержимое 6" descr="336px-Seal_of_Oregon.svg.png"/>
          <p:cNvPicPr>
            <a:picLocks noGrp="1" noChangeAspect="1"/>
          </p:cNvPicPr>
          <p:nvPr>
            <p:ph sz="quarter" idx="2"/>
          </p:nvPr>
        </p:nvPicPr>
        <p:blipFill>
          <a:blip r:embed="rId2"/>
          <a:stretch>
            <a:fillRect/>
          </a:stretch>
        </p:blipFill>
        <p:spPr>
          <a:xfrm>
            <a:off x="142844" y="714356"/>
            <a:ext cx="4071966" cy="4071966"/>
          </a:xfrm>
        </p:spPr>
      </p:pic>
      <p:pic>
        <p:nvPicPr>
          <p:cNvPr id="8" name="Содержимое 7" descr="File:Crater lake oregon.jpg">
            <a:hlinkClick r:id="rId3"/>
          </p:cNvPr>
          <p:cNvPicPr>
            <a:picLocks noGrp="1"/>
          </p:cNvPicPr>
          <p:nvPr>
            <p:ph sz="quarter" idx="4"/>
          </p:nvPr>
        </p:nvPicPr>
        <p:blipFill>
          <a:blip r:embed="rId4" cstate="print"/>
          <a:srcRect/>
          <a:stretch>
            <a:fillRect/>
          </a:stretch>
        </p:blipFill>
        <p:spPr bwMode="auto">
          <a:xfrm>
            <a:off x="4429124" y="2285992"/>
            <a:ext cx="4572032" cy="3786214"/>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86182" y="1428736"/>
            <a:ext cx="4900618" cy="418352"/>
          </a:xfrm>
        </p:spPr>
        <p:txBody>
          <a:bodyPr>
            <a:normAutofit fontScale="90000"/>
          </a:bodyPr>
          <a:lstStyle/>
          <a:p>
            <a:r>
              <a:rPr lang="en-US" dirty="0" smtClean="0"/>
              <a:t>  </a:t>
            </a:r>
            <a:endParaRPr lang="uk-UA" dirty="0"/>
          </a:p>
        </p:txBody>
      </p:sp>
      <p:sp>
        <p:nvSpPr>
          <p:cNvPr id="3" name="Текст 2"/>
          <p:cNvSpPr>
            <a:spLocks noGrp="1"/>
          </p:cNvSpPr>
          <p:nvPr>
            <p:ph type="body" idx="1"/>
          </p:nvPr>
        </p:nvSpPr>
        <p:spPr>
          <a:xfrm>
            <a:off x="428596" y="5643578"/>
            <a:ext cx="4143372" cy="714380"/>
          </a:xfrm>
        </p:spPr>
        <p:txBody>
          <a:bodyPr/>
          <a:lstStyle/>
          <a:p>
            <a:r>
              <a:rPr lang="en-US" dirty="0" smtClean="0"/>
              <a:t>Delicate Arch, Arches National Park, Utah</a:t>
            </a:r>
            <a:endParaRPr lang="uk-UA" dirty="0"/>
          </a:p>
        </p:txBody>
      </p:sp>
      <p:sp>
        <p:nvSpPr>
          <p:cNvPr id="4" name="Текст 3"/>
          <p:cNvSpPr>
            <a:spLocks noGrp="1"/>
          </p:cNvSpPr>
          <p:nvPr>
            <p:ph type="body" sz="half" idx="3"/>
          </p:nvPr>
        </p:nvSpPr>
        <p:spPr/>
        <p:txBody>
          <a:bodyPr/>
          <a:lstStyle/>
          <a:p>
            <a:r>
              <a:rPr lang="en-US" dirty="0" smtClean="0"/>
              <a:t> </a:t>
            </a:r>
            <a:endParaRPr lang="uk-UA" dirty="0"/>
          </a:p>
        </p:txBody>
      </p:sp>
      <p:pic>
        <p:nvPicPr>
          <p:cNvPr id="7" name="Содержимое 6" descr="491px-Seal_of_Utah.svg.png"/>
          <p:cNvPicPr>
            <a:picLocks noGrp="1" noChangeAspect="1"/>
          </p:cNvPicPr>
          <p:nvPr>
            <p:ph sz="quarter" idx="2"/>
          </p:nvPr>
        </p:nvPicPr>
        <p:blipFill>
          <a:blip r:embed="rId2"/>
          <a:stretch>
            <a:fillRect/>
          </a:stretch>
        </p:blipFill>
        <p:spPr>
          <a:xfrm>
            <a:off x="142844" y="642918"/>
            <a:ext cx="4143404" cy="4134965"/>
          </a:xfrm>
        </p:spPr>
      </p:pic>
      <p:pic>
        <p:nvPicPr>
          <p:cNvPr id="8" name="Содержимое 7" descr="File:Delicatearch1.jpg">
            <a:hlinkClick r:id="rId3"/>
          </p:cNvPr>
          <p:cNvPicPr>
            <a:picLocks noGrp="1"/>
          </p:cNvPicPr>
          <p:nvPr>
            <p:ph sz="quarter" idx="4"/>
          </p:nvPr>
        </p:nvPicPr>
        <p:blipFill>
          <a:blip r:embed="rId4" cstate="print"/>
          <a:srcRect/>
          <a:stretch>
            <a:fillRect/>
          </a:stretch>
        </p:blipFill>
        <p:spPr bwMode="auto">
          <a:xfrm>
            <a:off x="4357686" y="2500306"/>
            <a:ext cx="4609946" cy="385765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57884" y="214290"/>
            <a:ext cx="2543164" cy="204038"/>
          </a:xfrm>
        </p:spPr>
        <p:txBody>
          <a:bodyPr>
            <a:normAutofit fontScale="90000"/>
          </a:bodyPr>
          <a:lstStyle/>
          <a:p>
            <a:r>
              <a:rPr lang="en-US" dirty="0" smtClean="0"/>
              <a:t>        </a:t>
            </a:r>
            <a:endParaRPr lang="uk-UA" dirty="0"/>
          </a:p>
        </p:txBody>
      </p:sp>
      <p:sp>
        <p:nvSpPr>
          <p:cNvPr id="3" name="Текст 2"/>
          <p:cNvSpPr>
            <a:spLocks noGrp="1"/>
          </p:cNvSpPr>
          <p:nvPr>
            <p:ph type="body" idx="1"/>
          </p:nvPr>
        </p:nvSpPr>
        <p:spPr>
          <a:xfrm>
            <a:off x="142844" y="5429264"/>
            <a:ext cx="4572032" cy="928694"/>
          </a:xfrm>
        </p:spPr>
        <p:txBody>
          <a:bodyPr/>
          <a:lstStyle/>
          <a:p>
            <a:r>
              <a:rPr lang="en-US" dirty="0" smtClean="0"/>
              <a:t>Microsoft Corporation headquarters in Redmond, an Eastside suburb of Seattle.</a:t>
            </a:r>
            <a:endParaRPr lang="uk-UA" dirty="0"/>
          </a:p>
        </p:txBody>
      </p:sp>
      <p:sp>
        <p:nvSpPr>
          <p:cNvPr id="4" name="Текст 3"/>
          <p:cNvSpPr>
            <a:spLocks noGrp="1"/>
          </p:cNvSpPr>
          <p:nvPr>
            <p:ph type="body" sz="half" idx="3"/>
          </p:nvPr>
        </p:nvSpPr>
        <p:spPr/>
        <p:txBody>
          <a:bodyPr/>
          <a:lstStyle/>
          <a:p>
            <a:r>
              <a:rPr lang="en-US" dirty="0" smtClean="0"/>
              <a:t>       </a:t>
            </a:r>
            <a:endParaRPr lang="uk-UA" dirty="0"/>
          </a:p>
        </p:txBody>
      </p:sp>
      <p:pic>
        <p:nvPicPr>
          <p:cNvPr id="7" name="Содержимое 6" descr="604px-Seal_of_Washington.svg.png"/>
          <p:cNvPicPr>
            <a:picLocks noGrp="1" noChangeAspect="1"/>
          </p:cNvPicPr>
          <p:nvPr>
            <p:ph sz="quarter" idx="2"/>
          </p:nvPr>
        </p:nvPicPr>
        <p:blipFill>
          <a:blip r:embed="rId2"/>
          <a:stretch>
            <a:fillRect/>
          </a:stretch>
        </p:blipFill>
        <p:spPr>
          <a:xfrm>
            <a:off x="142844" y="642917"/>
            <a:ext cx="4143404" cy="4115965"/>
          </a:xfrm>
        </p:spPr>
      </p:pic>
      <p:pic>
        <p:nvPicPr>
          <p:cNvPr id="8" name="Содержимое 7" descr="File:Microsoft sign closeup.jpg">
            <a:hlinkClick r:id="rId3"/>
          </p:cNvPr>
          <p:cNvPicPr>
            <a:picLocks noGrp="1"/>
          </p:cNvPicPr>
          <p:nvPr>
            <p:ph sz="quarter" idx="4"/>
          </p:nvPr>
        </p:nvPicPr>
        <p:blipFill>
          <a:blip r:embed="rId4" cstate="print"/>
          <a:srcRect/>
          <a:stretch>
            <a:fillRect/>
          </a:stretch>
        </p:blipFill>
        <p:spPr bwMode="auto">
          <a:xfrm>
            <a:off x="4429124" y="2500306"/>
            <a:ext cx="4572032" cy="335758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00760" y="1571612"/>
            <a:ext cx="2686040" cy="275476"/>
          </a:xfrm>
        </p:spPr>
        <p:txBody>
          <a:bodyPr>
            <a:normAutofit fontScale="90000"/>
          </a:bodyPr>
          <a:lstStyle/>
          <a:p>
            <a:r>
              <a:rPr lang="en-US" dirty="0" smtClean="0"/>
              <a:t>          </a:t>
            </a:r>
            <a:endParaRPr lang="uk-UA" dirty="0"/>
          </a:p>
        </p:txBody>
      </p:sp>
      <p:sp>
        <p:nvSpPr>
          <p:cNvPr id="3" name="Текст 2"/>
          <p:cNvSpPr>
            <a:spLocks noGrp="1"/>
          </p:cNvSpPr>
          <p:nvPr>
            <p:ph type="body" idx="1"/>
          </p:nvPr>
        </p:nvSpPr>
        <p:spPr>
          <a:xfrm>
            <a:off x="214282" y="5786454"/>
            <a:ext cx="4572032" cy="802228"/>
          </a:xfrm>
        </p:spPr>
        <p:txBody>
          <a:bodyPr/>
          <a:lstStyle/>
          <a:p>
            <a:r>
              <a:rPr lang="en-US" dirty="0" smtClean="0"/>
              <a:t>An eruption of Castle Geyser in Yellowstone National Park</a:t>
            </a:r>
            <a:endParaRPr lang="uk-UA" dirty="0" smtClean="0"/>
          </a:p>
          <a:p>
            <a:endParaRPr lang="uk-UA" dirty="0"/>
          </a:p>
        </p:txBody>
      </p:sp>
      <p:sp>
        <p:nvSpPr>
          <p:cNvPr id="4" name="Текст 3"/>
          <p:cNvSpPr>
            <a:spLocks noGrp="1"/>
          </p:cNvSpPr>
          <p:nvPr>
            <p:ph type="body" sz="half" idx="3"/>
          </p:nvPr>
        </p:nvSpPr>
        <p:spPr/>
        <p:txBody>
          <a:bodyPr/>
          <a:lstStyle/>
          <a:p>
            <a:r>
              <a:rPr lang="en-US" dirty="0" smtClean="0"/>
              <a:t>  </a:t>
            </a:r>
          </a:p>
          <a:p>
            <a:endParaRPr lang="uk-UA" dirty="0"/>
          </a:p>
        </p:txBody>
      </p:sp>
      <p:pic>
        <p:nvPicPr>
          <p:cNvPr id="8" name="Содержимое 7" descr="337px-Seal_of_Wyoming.svg.png"/>
          <p:cNvPicPr>
            <a:picLocks noGrp="1" noChangeAspect="1"/>
          </p:cNvPicPr>
          <p:nvPr>
            <p:ph sz="quarter" idx="2"/>
          </p:nvPr>
        </p:nvPicPr>
        <p:blipFill>
          <a:blip r:embed="rId2"/>
          <a:stretch>
            <a:fillRect/>
          </a:stretch>
        </p:blipFill>
        <p:spPr>
          <a:xfrm>
            <a:off x="142844" y="642918"/>
            <a:ext cx="4143404" cy="4143404"/>
          </a:xfrm>
        </p:spPr>
      </p:pic>
      <p:pic>
        <p:nvPicPr>
          <p:cNvPr id="7" name="Содержимое 6" descr="File:Yellowstone Castle Geysir Edit.jpg">
            <a:hlinkClick r:id="rId3"/>
          </p:cNvPr>
          <p:cNvPicPr>
            <a:picLocks noGrp="1"/>
          </p:cNvPicPr>
          <p:nvPr>
            <p:ph sz="quarter" idx="4"/>
          </p:nvPr>
        </p:nvPicPr>
        <p:blipFill>
          <a:blip r:embed="rId4"/>
          <a:srcRect/>
          <a:stretch>
            <a:fillRect/>
          </a:stretch>
        </p:blipFill>
        <p:spPr bwMode="auto">
          <a:xfrm>
            <a:off x="4857752" y="785794"/>
            <a:ext cx="4071966" cy="5857916"/>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3702" y="1428736"/>
            <a:ext cx="2043098" cy="418352"/>
          </a:xfrm>
        </p:spPr>
        <p:txBody>
          <a:bodyPr>
            <a:normAutofit fontScale="90000"/>
          </a:bodyPr>
          <a:lstStyle/>
          <a:p>
            <a:r>
              <a:rPr lang="en-US" dirty="0" smtClean="0"/>
              <a:t>         </a:t>
            </a:r>
            <a:endParaRPr lang="uk-UA" dirty="0"/>
          </a:p>
        </p:txBody>
      </p:sp>
      <p:sp>
        <p:nvSpPr>
          <p:cNvPr id="3" name="Текст 2"/>
          <p:cNvSpPr>
            <a:spLocks noGrp="1"/>
          </p:cNvSpPr>
          <p:nvPr>
            <p:ph type="body" idx="1"/>
          </p:nvPr>
        </p:nvSpPr>
        <p:spPr>
          <a:xfrm>
            <a:off x="142844" y="4857760"/>
            <a:ext cx="4214842" cy="1785950"/>
          </a:xfrm>
        </p:spPr>
        <p:txBody>
          <a:bodyPr/>
          <a:lstStyle/>
          <a:p>
            <a:r>
              <a:rPr lang="en-US" sz="1800" dirty="0" smtClean="0"/>
              <a:t>Part of Pearl Harbor, with Aloha Stadium, the USS </a:t>
            </a:r>
            <a:r>
              <a:rPr lang="en-US" sz="1800" i="1" dirty="0" smtClean="0"/>
              <a:t>Arizona</a:t>
            </a:r>
            <a:r>
              <a:rPr lang="en-US" sz="1800" dirty="0" smtClean="0"/>
              <a:t>,  USS  </a:t>
            </a:r>
            <a:r>
              <a:rPr lang="en-US" sz="1800" i="1" dirty="0" smtClean="0"/>
              <a:t>Bowfin</a:t>
            </a:r>
            <a:r>
              <a:rPr lang="en-US" sz="1800" dirty="0" smtClean="0"/>
              <a:t> (submarine), museums, Admiral Clarey Bridge, and naval yards visible.</a:t>
            </a:r>
            <a:endParaRPr lang="uk-UA" sz="1800" dirty="0" smtClean="0"/>
          </a:p>
          <a:p>
            <a:endParaRPr lang="uk-UA" dirty="0"/>
          </a:p>
        </p:txBody>
      </p:sp>
      <p:sp>
        <p:nvSpPr>
          <p:cNvPr id="4" name="Текст 3"/>
          <p:cNvSpPr>
            <a:spLocks noGrp="1"/>
          </p:cNvSpPr>
          <p:nvPr>
            <p:ph type="body" sz="half" idx="3"/>
          </p:nvPr>
        </p:nvSpPr>
        <p:spPr>
          <a:xfrm>
            <a:off x="7429520" y="2285992"/>
            <a:ext cx="1257280" cy="228608"/>
          </a:xfrm>
        </p:spPr>
        <p:txBody>
          <a:bodyPr>
            <a:normAutofit fontScale="70000" lnSpcReduction="20000"/>
          </a:bodyPr>
          <a:lstStyle/>
          <a:p>
            <a:r>
              <a:rPr lang="en-US" dirty="0" smtClean="0"/>
              <a:t>  </a:t>
            </a:r>
            <a:endParaRPr lang="uk-UA" dirty="0"/>
          </a:p>
        </p:txBody>
      </p:sp>
      <p:pic>
        <p:nvPicPr>
          <p:cNvPr id="8" name="Содержимое 7" descr="Hawaiistateseal.png"/>
          <p:cNvPicPr>
            <a:picLocks noGrp="1" noChangeAspect="1"/>
          </p:cNvPicPr>
          <p:nvPr>
            <p:ph sz="quarter" idx="2"/>
          </p:nvPr>
        </p:nvPicPr>
        <p:blipFill>
          <a:blip r:embed="rId2"/>
          <a:stretch>
            <a:fillRect/>
          </a:stretch>
        </p:blipFill>
        <p:spPr>
          <a:xfrm>
            <a:off x="142843" y="714356"/>
            <a:ext cx="4027197" cy="4000528"/>
          </a:xfrm>
        </p:spPr>
      </p:pic>
      <p:pic>
        <p:nvPicPr>
          <p:cNvPr id="7" name="Содержимое 6" descr="File:USSArizona Bridge Bowfin Stadium.jpg">
            <a:hlinkClick r:id="rId3"/>
          </p:cNvPr>
          <p:cNvPicPr>
            <a:picLocks noGrp="1"/>
          </p:cNvPicPr>
          <p:nvPr>
            <p:ph sz="quarter" idx="4"/>
          </p:nvPr>
        </p:nvPicPr>
        <p:blipFill>
          <a:blip r:embed="rId4"/>
          <a:srcRect/>
          <a:stretch>
            <a:fillRect/>
          </a:stretch>
        </p:blipFill>
        <p:spPr bwMode="auto">
          <a:xfrm>
            <a:off x="4286248" y="2000240"/>
            <a:ext cx="4714908" cy="416759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1214414" y="285728"/>
            <a:ext cx="5086360" cy="1214446"/>
          </a:xfrm>
        </p:spPr>
        <p:txBody>
          <a:bodyPr>
            <a:normAutofit fontScale="90000"/>
          </a:bodyPr>
          <a:lstStyle/>
          <a:p>
            <a:r>
              <a:rPr lang="en-US" sz="8000" b="1" dirty="0" smtClean="0"/>
              <a:t>Generally</a:t>
            </a:r>
            <a:endParaRPr lang="uk-UA" sz="8000" b="1" dirty="0"/>
          </a:p>
        </p:txBody>
      </p:sp>
      <p:sp>
        <p:nvSpPr>
          <p:cNvPr id="9" name="Текст 8"/>
          <p:cNvSpPr>
            <a:spLocks noGrp="1"/>
          </p:cNvSpPr>
          <p:nvPr>
            <p:ph type="body" idx="1"/>
          </p:nvPr>
        </p:nvSpPr>
        <p:spPr>
          <a:xfrm>
            <a:off x="4000496" y="1714488"/>
            <a:ext cx="4786346" cy="3000396"/>
          </a:xfrm>
        </p:spPr>
        <p:txBody>
          <a:bodyPr>
            <a:normAutofit/>
          </a:bodyPr>
          <a:lstStyle/>
          <a:p>
            <a:r>
              <a:rPr lang="en-US" sz="2800" b="0" dirty="0" smtClean="0"/>
              <a:t>The West has a continuing reputation for being open-minded and for being one of the most racially progressive areas in the United States.</a:t>
            </a:r>
            <a:endParaRPr lang="uk-UA" sz="2800" b="0" dirty="0" smtClean="0"/>
          </a:p>
        </p:txBody>
      </p:sp>
      <p:sp>
        <p:nvSpPr>
          <p:cNvPr id="11" name="Текст 10"/>
          <p:cNvSpPr>
            <a:spLocks noGrp="1"/>
          </p:cNvSpPr>
          <p:nvPr>
            <p:ph type="body" sz="half" idx="3"/>
          </p:nvPr>
        </p:nvSpPr>
        <p:spPr>
          <a:xfrm>
            <a:off x="3786182" y="5572140"/>
            <a:ext cx="5143536" cy="928694"/>
          </a:xfrm>
        </p:spPr>
        <p:txBody>
          <a:bodyPr>
            <a:normAutofit fontScale="85000" lnSpcReduction="10000"/>
          </a:bodyPr>
          <a:lstStyle/>
          <a:p>
            <a:r>
              <a:rPr lang="en-US" b="0" dirty="0" smtClean="0"/>
              <a:t>The Gateway Arch in St. Louis, also known as the "Gateway to the West", commemorates the westward expansion of the United States.</a:t>
            </a:r>
            <a:endParaRPr lang="uk-UA" dirty="0"/>
          </a:p>
        </p:txBody>
      </p:sp>
      <p:sp>
        <p:nvSpPr>
          <p:cNvPr id="10" name="Содержимое 9"/>
          <p:cNvSpPr>
            <a:spLocks noGrp="1"/>
          </p:cNvSpPr>
          <p:nvPr>
            <p:ph sz="quarter" idx="2"/>
          </p:nvPr>
        </p:nvSpPr>
        <p:spPr>
          <a:xfrm>
            <a:off x="3000364" y="4643446"/>
            <a:ext cx="1497024" cy="1716874"/>
          </a:xfrm>
        </p:spPr>
        <p:txBody>
          <a:bodyPr/>
          <a:lstStyle/>
          <a:p>
            <a:pPr>
              <a:buNone/>
            </a:pPr>
            <a:r>
              <a:rPr lang="en-US" dirty="0" smtClean="0"/>
              <a:t> </a:t>
            </a:r>
          </a:p>
          <a:p>
            <a:pPr>
              <a:buNone/>
            </a:pPr>
            <a:endParaRPr lang="uk-UA" dirty="0"/>
          </a:p>
        </p:txBody>
      </p:sp>
      <p:pic>
        <p:nvPicPr>
          <p:cNvPr id="13" name="Содержимое 12" descr="Gateway_arch.jpg"/>
          <p:cNvPicPr>
            <a:picLocks noGrp="1" noChangeAspect="1"/>
          </p:cNvPicPr>
          <p:nvPr>
            <p:ph sz="quarter" idx="4"/>
          </p:nvPr>
        </p:nvPicPr>
        <p:blipFill>
          <a:blip r:embed="rId2"/>
          <a:stretch>
            <a:fillRect/>
          </a:stretch>
        </p:blipFill>
        <p:spPr>
          <a:xfrm>
            <a:off x="214282" y="1428735"/>
            <a:ext cx="3429024" cy="521497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0" y="3500438"/>
            <a:ext cx="8858312" cy="2786082"/>
          </a:xfrm>
        </p:spPr>
        <p:txBody>
          <a:bodyPr>
            <a:noAutofit/>
          </a:bodyPr>
          <a:lstStyle/>
          <a:p>
            <a:pPr algn="ctr"/>
            <a:r>
              <a:rPr lang="en-US" sz="9600" b="1" dirty="0" smtClean="0"/>
              <a:t>Thank you for attention </a:t>
            </a:r>
            <a:br>
              <a:rPr lang="en-US" sz="9600" b="1" dirty="0" smtClean="0"/>
            </a:br>
            <a:r>
              <a:rPr lang="en-US" sz="15000" b="1" dirty="0" smtClean="0">
                <a:solidFill>
                  <a:srgbClr val="FFFF00"/>
                </a:solidFill>
                <a:sym typeface="Wingdings" pitchFamily="2" charset="2"/>
              </a:rPr>
              <a:t></a:t>
            </a:r>
            <a:endParaRPr lang="uk-UA" sz="15000" b="1"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928670"/>
            <a:ext cx="8229600" cy="918418"/>
          </a:xfrm>
        </p:spPr>
        <p:txBody>
          <a:bodyPr>
            <a:noAutofit/>
          </a:bodyPr>
          <a:lstStyle/>
          <a:p>
            <a:r>
              <a:rPr lang="en-US" sz="3200" dirty="0" smtClean="0">
                <a:solidFill>
                  <a:schemeClr val="accent1">
                    <a:lumMod val="75000"/>
                  </a:schemeClr>
                </a:solidFill>
              </a:rPr>
              <a:t>In turn, this region is sub-divided into Mountain and Pacific areas.</a:t>
            </a:r>
            <a:endParaRPr lang="uk-UA" sz="3200" dirty="0">
              <a:solidFill>
                <a:schemeClr val="accent1">
                  <a:lumMod val="75000"/>
                </a:schemeClr>
              </a:solidFill>
            </a:endParaRPr>
          </a:p>
        </p:txBody>
      </p:sp>
      <p:sp>
        <p:nvSpPr>
          <p:cNvPr id="8" name="Текст 7"/>
          <p:cNvSpPr>
            <a:spLocks noGrp="1"/>
          </p:cNvSpPr>
          <p:nvPr>
            <p:ph type="body" idx="1"/>
          </p:nvPr>
        </p:nvSpPr>
        <p:spPr>
          <a:xfrm>
            <a:off x="571472" y="2143116"/>
            <a:ext cx="3286148" cy="428628"/>
          </a:xfrm>
        </p:spPr>
        <p:txBody>
          <a:bodyPr/>
          <a:lstStyle/>
          <a:p>
            <a:r>
              <a:rPr lang="en-US" sz="2800" dirty="0" smtClean="0">
                <a:solidFill>
                  <a:schemeClr val="accent1">
                    <a:lumMod val="75000"/>
                  </a:schemeClr>
                </a:solidFill>
              </a:rPr>
              <a:t>Mountain States</a:t>
            </a:r>
            <a:endParaRPr lang="uk-UA" sz="2800" dirty="0" smtClean="0">
              <a:solidFill>
                <a:schemeClr val="accent1">
                  <a:lumMod val="75000"/>
                </a:schemeClr>
              </a:solidFill>
            </a:endParaRPr>
          </a:p>
          <a:p>
            <a:endParaRPr lang="uk-UA" dirty="0"/>
          </a:p>
        </p:txBody>
      </p:sp>
      <p:sp>
        <p:nvSpPr>
          <p:cNvPr id="9" name="Текст 8"/>
          <p:cNvSpPr>
            <a:spLocks noGrp="1"/>
          </p:cNvSpPr>
          <p:nvPr>
            <p:ph type="body" sz="half" idx="3"/>
          </p:nvPr>
        </p:nvSpPr>
        <p:spPr>
          <a:xfrm>
            <a:off x="5643570" y="1857364"/>
            <a:ext cx="2643206" cy="500066"/>
          </a:xfrm>
        </p:spPr>
        <p:txBody>
          <a:bodyPr>
            <a:normAutofit/>
          </a:bodyPr>
          <a:lstStyle/>
          <a:p>
            <a:r>
              <a:rPr lang="en-US" sz="2800" dirty="0" smtClean="0">
                <a:solidFill>
                  <a:schemeClr val="accent1">
                    <a:lumMod val="75000"/>
                  </a:schemeClr>
                </a:solidFill>
              </a:rPr>
              <a:t>Pacific States</a:t>
            </a:r>
            <a:endParaRPr lang="uk-UA" sz="2800" dirty="0">
              <a:solidFill>
                <a:schemeClr val="accent1">
                  <a:lumMod val="75000"/>
                </a:schemeClr>
              </a:solidFill>
            </a:endParaRPr>
          </a:p>
        </p:txBody>
      </p:sp>
      <p:pic>
        <p:nvPicPr>
          <p:cNvPr id="11" name="Содержимое 10" descr="RockyMountainsLocatorMap.png"/>
          <p:cNvPicPr>
            <a:picLocks noGrp="1" noChangeAspect="1"/>
          </p:cNvPicPr>
          <p:nvPr>
            <p:ph sz="quarter" idx="2"/>
          </p:nvPr>
        </p:nvPicPr>
        <p:blipFill>
          <a:blip r:embed="rId2"/>
          <a:stretch>
            <a:fillRect/>
          </a:stretch>
        </p:blipFill>
        <p:spPr>
          <a:xfrm>
            <a:off x="500034" y="2390768"/>
            <a:ext cx="3143272" cy="4086252"/>
          </a:xfrm>
        </p:spPr>
      </p:pic>
      <p:pic>
        <p:nvPicPr>
          <p:cNvPr id="12" name="Содержимое 11" descr="300px-US_map-Pacific.PNG"/>
          <p:cNvPicPr>
            <a:picLocks noGrp="1" noChangeAspect="1"/>
          </p:cNvPicPr>
          <p:nvPr>
            <p:ph sz="quarter" idx="4"/>
          </p:nvPr>
        </p:nvPicPr>
        <p:blipFill>
          <a:blip r:embed="rId3"/>
          <a:stretch>
            <a:fillRect/>
          </a:stretch>
        </p:blipFill>
        <p:spPr>
          <a:xfrm>
            <a:off x="5572132" y="2428868"/>
            <a:ext cx="3000396" cy="399662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3504" y="4429132"/>
            <a:ext cx="3614734" cy="1857388"/>
          </a:xfrm>
        </p:spPr>
        <p:txBody>
          <a:bodyPr>
            <a:normAutofit/>
          </a:bodyPr>
          <a:lstStyle/>
          <a:p>
            <a:r>
              <a:rPr lang="en-US" dirty="0" smtClean="0"/>
              <a:t>   </a:t>
            </a:r>
            <a:r>
              <a:rPr lang="en-US" sz="2200" dirty="0" smtClean="0">
                <a:latin typeface="Times New Roman" pitchFamily="18" charset="0"/>
                <a:cs typeface="Times New Roman" pitchFamily="18" charset="0"/>
              </a:rPr>
              <a:t>   The Western United States has more males than females, than any other region in the United States. </a:t>
            </a:r>
            <a:endParaRPr lang="uk-UA" sz="2200" dirty="0">
              <a:latin typeface="Times New Roman" pitchFamily="18" charset="0"/>
              <a:cs typeface="Times New Roman" pitchFamily="18" charset="0"/>
            </a:endParaRPr>
          </a:p>
        </p:txBody>
      </p:sp>
      <p:sp>
        <p:nvSpPr>
          <p:cNvPr id="3" name="Текст 2"/>
          <p:cNvSpPr>
            <a:spLocks noGrp="1"/>
          </p:cNvSpPr>
          <p:nvPr>
            <p:ph type="body" idx="1"/>
          </p:nvPr>
        </p:nvSpPr>
        <p:spPr/>
        <p:txBody>
          <a:bodyPr/>
          <a:lstStyle/>
          <a:p>
            <a:r>
              <a:rPr lang="en-US" dirty="0" smtClean="0"/>
              <a:t>  </a:t>
            </a:r>
            <a:endParaRPr lang="uk-UA" dirty="0"/>
          </a:p>
        </p:txBody>
      </p:sp>
      <p:sp>
        <p:nvSpPr>
          <p:cNvPr id="4" name="Текст 3"/>
          <p:cNvSpPr>
            <a:spLocks noGrp="1"/>
          </p:cNvSpPr>
          <p:nvPr>
            <p:ph type="body" sz="half" idx="3"/>
          </p:nvPr>
        </p:nvSpPr>
        <p:spPr>
          <a:xfrm>
            <a:off x="0" y="0"/>
            <a:ext cx="9144000" cy="1357298"/>
          </a:xfrm>
        </p:spPr>
        <p:txBody>
          <a:bodyPr>
            <a:normAutofit/>
          </a:bodyPr>
          <a:lstStyle/>
          <a:p>
            <a:r>
              <a:rPr lang="en-US" dirty="0" smtClean="0"/>
              <a:t> </a:t>
            </a:r>
          </a:p>
          <a:p>
            <a:pPr algn="ctr"/>
            <a:r>
              <a:rPr lang="en-US" sz="5400" dirty="0" smtClean="0"/>
              <a:t>Population</a:t>
            </a:r>
            <a:endParaRPr lang="uk-UA" sz="5400" dirty="0"/>
          </a:p>
        </p:txBody>
      </p:sp>
      <p:sp>
        <p:nvSpPr>
          <p:cNvPr id="5" name="Содержимое 4"/>
          <p:cNvSpPr>
            <a:spLocks noGrp="1"/>
          </p:cNvSpPr>
          <p:nvPr>
            <p:ph sz="quarter" idx="2"/>
          </p:nvPr>
        </p:nvSpPr>
        <p:spPr>
          <a:xfrm>
            <a:off x="142844" y="1428736"/>
            <a:ext cx="4786346" cy="5286412"/>
          </a:xfrm>
        </p:spPr>
        <p:txBody>
          <a:bodyPr>
            <a:noAutofit/>
          </a:bodyPr>
          <a:lstStyle/>
          <a:p>
            <a:pPr>
              <a:buNone/>
            </a:pPr>
            <a:r>
              <a:rPr lang="en-US" sz="1500" dirty="0" smtClean="0"/>
              <a:t>The West has been shaped by a variety of ethnic groups. </a:t>
            </a:r>
            <a:r>
              <a:rPr lang="en-US" sz="1500" u="sng" dirty="0" smtClean="0"/>
              <a:t>Hawaii</a:t>
            </a:r>
            <a:r>
              <a:rPr lang="en-US" sz="1500" dirty="0" smtClean="0"/>
              <a:t> is the only state in the union in which </a:t>
            </a:r>
            <a:r>
              <a:rPr lang="en-US" sz="1500" u="sng" dirty="0" smtClean="0"/>
              <a:t>Asian Americans</a:t>
            </a:r>
            <a:r>
              <a:rPr lang="en-US" sz="1500" dirty="0" smtClean="0"/>
              <a:t> outnumber white American residents. Asians from many countries have settled in </a:t>
            </a:r>
            <a:r>
              <a:rPr lang="en-US" sz="1500" u="sng" dirty="0" smtClean="0"/>
              <a:t>California</a:t>
            </a:r>
            <a:r>
              <a:rPr lang="en-US" sz="1500" dirty="0" smtClean="0"/>
              <a:t> and other coastal states in several waves of immigration since the 19th century, contributing to the </a:t>
            </a:r>
            <a:r>
              <a:rPr lang="en-US" sz="1500" u="sng" dirty="0" smtClean="0"/>
              <a:t>Gold Rush</a:t>
            </a:r>
            <a:r>
              <a:rPr lang="en-US" sz="1500" dirty="0" smtClean="0"/>
              <a:t>, the building of the transcontinental railroad, agriculture, and more recently, high technology.</a:t>
            </a:r>
            <a:endParaRPr lang="uk-UA" sz="1500" dirty="0" smtClean="0"/>
          </a:p>
          <a:p>
            <a:pPr>
              <a:buNone/>
            </a:pPr>
            <a:r>
              <a:rPr lang="en-US" sz="1500" dirty="0" smtClean="0"/>
              <a:t>The state of </a:t>
            </a:r>
            <a:r>
              <a:rPr lang="en-US" sz="1500" u="sng" dirty="0" smtClean="0"/>
              <a:t>Utah</a:t>
            </a:r>
            <a:r>
              <a:rPr lang="en-US" sz="1500" dirty="0" smtClean="0"/>
              <a:t> has a </a:t>
            </a:r>
            <a:r>
              <a:rPr lang="en-US" sz="1500" u="sng" dirty="0" smtClean="0"/>
              <a:t>Mormon</a:t>
            </a:r>
            <a:r>
              <a:rPr lang="en-US" sz="1500" dirty="0" smtClean="0"/>
              <a:t> majority (estimated 65-75% of the state's population), while some cities like </a:t>
            </a:r>
            <a:r>
              <a:rPr lang="en-US" sz="1500" u="sng" dirty="0" smtClean="0"/>
              <a:t>Albuquerque,  New Mexico</a:t>
            </a:r>
            <a:r>
              <a:rPr lang="en-US" sz="1500" dirty="0" smtClean="0"/>
              <a:t>, </a:t>
            </a:r>
            <a:r>
              <a:rPr lang="en-US" sz="1500" u="sng" dirty="0" smtClean="0"/>
              <a:t>Spokane, Washington</a:t>
            </a:r>
            <a:r>
              <a:rPr lang="en-US" sz="1500" dirty="0" smtClean="0"/>
              <a:t> and </a:t>
            </a:r>
            <a:r>
              <a:rPr lang="en-US" sz="1500" u="sng" dirty="0" smtClean="0"/>
              <a:t>Tucson, Arizona</a:t>
            </a:r>
            <a:r>
              <a:rPr lang="en-US" sz="1500" dirty="0" smtClean="0"/>
              <a:t> faces </a:t>
            </a:r>
            <a:r>
              <a:rPr lang="en-US" sz="1500" u="sng" dirty="0" smtClean="0"/>
              <a:t>Indian Reservations</a:t>
            </a:r>
            <a:r>
              <a:rPr lang="en-US" sz="1500" dirty="0" smtClean="0"/>
              <a:t> of Native American tribes, and there are </a:t>
            </a:r>
            <a:r>
              <a:rPr lang="en-US" sz="1500" u="sng" dirty="0" smtClean="0"/>
              <a:t>Alaskan Natives</a:t>
            </a:r>
            <a:r>
              <a:rPr lang="en-US" sz="1500" dirty="0" smtClean="0"/>
              <a:t> and </a:t>
            </a:r>
            <a:r>
              <a:rPr lang="en-US" sz="1500" u="sng" dirty="0" smtClean="0"/>
              <a:t>Native Hawaiians</a:t>
            </a:r>
            <a:r>
              <a:rPr lang="en-US" sz="1500" dirty="0" smtClean="0"/>
              <a:t> to bring forth a great deal of racial diversity.</a:t>
            </a:r>
            <a:endParaRPr lang="uk-UA" sz="1500" dirty="0" smtClean="0"/>
          </a:p>
          <a:p>
            <a:pPr>
              <a:buNone/>
            </a:pPr>
            <a:r>
              <a:rPr lang="en-US" sz="1500" dirty="0" smtClean="0"/>
              <a:t>The largest concentrations for black Americans in the West can be found in Los Angeles, Oakland, Sacramento, San Francisco, Las Vegas, Denver, Colorado Springs and parts of Arizona.</a:t>
            </a:r>
            <a:endParaRPr lang="uk-UA" sz="1500" dirty="0" smtClean="0"/>
          </a:p>
        </p:txBody>
      </p:sp>
      <p:pic>
        <p:nvPicPr>
          <p:cNvPr id="7" name="Содержимое 6" descr="nas.gif"/>
          <p:cNvPicPr>
            <a:picLocks noGrp="1" noChangeAspect="1"/>
          </p:cNvPicPr>
          <p:nvPr>
            <p:ph sz="quarter" idx="4"/>
          </p:nvPr>
        </p:nvPicPr>
        <p:blipFill>
          <a:blip r:embed="rId2"/>
          <a:stretch>
            <a:fillRect/>
          </a:stretch>
        </p:blipFill>
        <p:spPr>
          <a:xfrm>
            <a:off x="5000628" y="1214422"/>
            <a:ext cx="3857632" cy="2893224"/>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500034" y="571480"/>
            <a:ext cx="8172480" cy="771508"/>
          </a:xfrm>
        </p:spPr>
        <p:txBody>
          <a:bodyPr/>
          <a:lstStyle/>
          <a:p>
            <a:pPr algn="ctr"/>
            <a:r>
              <a:rPr lang="en-US" sz="6000" b="1" dirty="0" smtClean="0"/>
              <a:t>Rivers</a:t>
            </a:r>
            <a:endParaRPr lang="uk-UA" sz="6000" b="1" dirty="0"/>
          </a:p>
        </p:txBody>
      </p:sp>
      <p:sp>
        <p:nvSpPr>
          <p:cNvPr id="9" name="Текст 8"/>
          <p:cNvSpPr>
            <a:spLocks noGrp="1"/>
          </p:cNvSpPr>
          <p:nvPr>
            <p:ph type="body" idx="2"/>
          </p:nvPr>
        </p:nvSpPr>
        <p:spPr>
          <a:xfrm>
            <a:off x="214282" y="5429240"/>
            <a:ext cx="8715436" cy="1428760"/>
          </a:xfrm>
        </p:spPr>
        <p:txBody>
          <a:bodyPr>
            <a:normAutofit lnSpcReduction="10000"/>
          </a:bodyPr>
          <a:lstStyle/>
          <a:p>
            <a:r>
              <a:rPr lang="en-US" sz="1800" dirty="0" smtClean="0"/>
              <a:t>The West has several long rivers that empty into the </a:t>
            </a:r>
            <a:r>
              <a:rPr lang="en-US" sz="1800" u="sng" dirty="0" smtClean="0"/>
              <a:t>Pacific Ocean</a:t>
            </a:r>
            <a:r>
              <a:rPr lang="en-US" sz="1800" dirty="0" smtClean="0"/>
              <a:t>, while the eastern rivers run into the </a:t>
            </a:r>
            <a:r>
              <a:rPr lang="en-US" sz="1800" u="sng" dirty="0" smtClean="0"/>
              <a:t>Gulf of Mexico</a:t>
            </a:r>
            <a:r>
              <a:rPr lang="en-US" sz="1800" dirty="0" smtClean="0"/>
              <a:t>. According to the </a:t>
            </a:r>
            <a:r>
              <a:rPr lang="en-US" sz="1800" u="sng" dirty="0" smtClean="0"/>
              <a:t>United States Coast Guard</a:t>
            </a:r>
            <a:r>
              <a:rPr lang="en-US" sz="1800" dirty="0" smtClean="0"/>
              <a:t>, "The Western Rivers System consists of the  </a:t>
            </a:r>
            <a:r>
              <a:rPr lang="en-US" sz="1800" u="sng" dirty="0" smtClean="0"/>
              <a:t>Mississippi</a:t>
            </a:r>
            <a:r>
              <a:rPr lang="en-US" sz="1800" dirty="0" smtClean="0"/>
              <a:t>, </a:t>
            </a:r>
            <a:r>
              <a:rPr lang="en-US" sz="1800" u="sng" dirty="0" smtClean="0"/>
              <a:t>Ohio</a:t>
            </a:r>
            <a:r>
              <a:rPr lang="en-US" sz="1800" dirty="0" smtClean="0"/>
              <a:t>,  </a:t>
            </a:r>
            <a:r>
              <a:rPr lang="en-US" sz="1800" u="sng" dirty="0" smtClean="0"/>
              <a:t>Missouri</a:t>
            </a:r>
            <a:r>
              <a:rPr lang="en-US" sz="1800" dirty="0" smtClean="0"/>
              <a:t>, </a:t>
            </a:r>
            <a:r>
              <a:rPr lang="en-US" sz="1800" u="sng" dirty="0" smtClean="0"/>
              <a:t>Illinois</a:t>
            </a:r>
            <a:r>
              <a:rPr lang="en-US" sz="1800" dirty="0" smtClean="0"/>
              <a:t>,  </a:t>
            </a:r>
            <a:r>
              <a:rPr lang="en-US" sz="1800" u="sng" dirty="0" smtClean="0"/>
              <a:t>Tennessee</a:t>
            </a:r>
            <a:r>
              <a:rPr lang="en-US" sz="1800" dirty="0" smtClean="0"/>
              <a:t>, </a:t>
            </a:r>
            <a:r>
              <a:rPr lang="en-US" sz="1800" u="sng" dirty="0" smtClean="0"/>
              <a:t>Cumberland</a:t>
            </a:r>
            <a:r>
              <a:rPr lang="en-US" sz="1800" dirty="0" smtClean="0"/>
              <a:t>, </a:t>
            </a:r>
            <a:r>
              <a:rPr lang="en-US" sz="1800" u="sng" dirty="0" smtClean="0"/>
              <a:t>Arkansas</a:t>
            </a:r>
            <a:r>
              <a:rPr lang="en-US" sz="1800" dirty="0" smtClean="0"/>
              <a:t> and </a:t>
            </a:r>
            <a:r>
              <a:rPr lang="en-US" sz="1800" u="sng" dirty="0" smtClean="0"/>
              <a:t>White Rivers</a:t>
            </a:r>
            <a:r>
              <a:rPr lang="en-US" sz="1800" dirty="0" smtClean="0"/>
              <a:t> and their tributaries, and certain other rivers that flow towards the </a:t>
            </a:r>
            <a:r>
              <a:rPr lang="en-US" sz="1800" u="sng" dirty="0" smtClean="0"/>
              <a:t>Gulf of Mexico</a:t>
            </a:r>
            <a:r>
              <a:rPr lang="en-US" sz="1800" dirty="0" smtClean="0"/>
              <a:t>."</a:t>
            </a:r>
            <a:endParaRPr lang="uk-UA" sz="1800" dirty="0" smtClean="0"/>
          </a:p>
          <a:p>
            <a:endParaRPr lang="uk-UA" dirty="0"/>
          </a:p>
        </p:txBody>
      </p:sp>
      <p:pic>
        <p:nvPicPr>
          <p:cNvPr id="10" name="Содержимое 9" descr="File:Grand Canyon Horse Shoe Bend MC.jpg"/>
          <p:cNvPicPr>
            <a:picLocks noGrp="1"/>
          </p:cNvPicPr>
          <p:nvPr>
            <p:ph sz="half" idx="1"/>
          </p:nvPr>
        </p:nvPicPr>
        <p:blipFill>
          <a:blip r:embed="rId2"/>
          <a:srcRect/>
          <a:stretch>
            <a:fillRect/>
          </a:stretch>
        </p:blipFill>
        <p:spPr bwMode="auto">
          <a:xfrm>
            <a:off x="642910" y="1214422"/>
            <a:ext cx="7929618" cy="407196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794" y="142852"/>
            <a:ext cx="4757742" cy="1081838"/>
          </a:xfrm>
        </p:spPr>
        <p:txBody>
          <a:bodyPr>
            <a:normAutofit/>
          </a:bodyPr>
          <a:lstStyle/>
          <a:p>
            <a:r>
              <a:rPr lang="en-US" sz="5400" b="1" dirty="0" smtClean="0"/>
              <a:t>Riches</a:t>
            </a:r>
            <a:endParaRPr lang="uk-UA" sz="5400" b="1" dirty="0"/>
          </a:p>
        </p:txBody>
      </p:sp>
      <p:sp>
        <p:nvSpPr>
          <p:cNvPr id="3" name="Текст 2"/>
          <p:cNvSpPr>
            <a:spLocks noGrp="1"/>
          </p:cNvSpPr>
          <p:nvPr>
            <p:ph type="body" idx="1"/>
          </p:nvPr>
        </p:nvSpPr>
        <p:spPr>
          <a:xfrm>
            <a:off x="4857752" y="1000108"/>
            <a:ext cx="4143404" cy="5715040"/>
          </a:xfrm>
        </p:spPr>
        <p:txBody>
          <a:bodyPr>
            <a:noAutofit/>
          </a:bodyPr>
          <a:lstStyle/>
          <a:p>
            <a:r>
              <a:rPr lang="en-US" sz="1900" b="0" dirty="0" smtClean="0"/>
              <a:t>The West is reach in copper, gold, lead, molybdenum, silver, tungsten, zinc. The Wyoming Basin and several smaller areas contain significant reserves of coal, natural gas, oil shale, and petroleum. The Coeur d'Alene mine of northern Idaho produces silver, lead, and zinc. </a:t>
            </a:r>
            <a:endParaRPr lang="uk-UA" sz="1900" b="0" dirty="0" smtClean="0"/>
          </a:p>
          <a:p>
            <a:r>
              <a:rPr lang="en-US" sz="1900" b="0" dirty="0" smtClean="0"/>
              <a:t>There are major nuclear power plants, but also several cities such as Oakland, Berkeley and Davis have declared themselves as nuclear-free zones.</a:t>
            </a:r>
            <a:endParaRPr lang="uk-UA" sz="1900" b="0" dirty="0" smtClean="0"/>
          </a:p>
          <a:p>
            <a:r>
              <a:rPr lang="en-US" sz="1900" b="0" dirty="0" smtClean="0"/>
              <a:t>Agriculture and forestry are important industries. Agriculture includes dry land and irrigated farming and livestock grazing. </a:t>
            </a:r>
            <a:endParaRPr lang="uk-UA" sz="1900" b="0" dirty="0"/>
          </a:p>
        </p:txBody>
      </p:sp>
      <p:sp>
        <p:nvSpPr>
          <p:cNvPr id="6" name="Текст 5"/>
          <p:cNvSpPr>
            <a:spLocks noGrp="1"/>
          </p:cNvSpPr>
          <p:nvPr>
            <p:ph type="body" sz="half" idx="3"/>
          </p:nvPr>
        </p:nvSpPr>
        <p:spPr>
          <a:xfrm>
            <a:off x="214282" y="5572140"/>
            <a:ext cx="4500594" cy="1000132"/>
          </a:xfrm>
        </p:spPr>
        <p:txBody>
          <a:bodyPr>
            <a:normAutofit fontScale="92500" lnSpcReduction="10000"/>
          </a:bodyPr>
          <a:lstStyle/>
          <a:p>
            <a:r>
              <a:rPr lang="en-US" dirty="0" smtClean="0"/>
              <a:t>Miners and prospectors climb the Chilkoot Trail during the Klondike Gold Rush.</a:t>
            </a:r>
            <a:endParaRPr lang="uk-UA" dirty="0"/>
          </a:p>
        </p:txBody>
      </p:sp>
      <p:pic>
        <p:nvPicPr>
          <p:cNvPr id="5" name="Содержимое 4" descr="res.jpg"/>
          <p:cNvPicPr>
            <a:picLocks noGrp="1" noChangeAspect="1"/>
          </p:cNvPicPr>
          <p:nvPr>
            <p:ph sz="quarter" idx="2"/>
          </p:nvPr>
        </p:nvPicPr>
        <p:blipFill>
          <a:blip r:embed="rId2"/>
          <a:stretch>
            <a:fillRect/>
          </a:stretch>
        </p:blipFill>
        <p:spPr>
          <a:xfrm>
            <a:off x="214282" y="1285860"/>
            <a:ext cx="4572032" cy="4071966"/>
          </a:xfrm>
        </p:spPr>
      </p:pic>
      <p:sp>
        <p:nvSpPr>
          <p:cNvPr id="7" name="Содержимое 6"/>
          <p:cNvSpPr>
            <a:spLocks noGrp="1"/>
          </p:cNvSpPr>
          <p:nvPr>
            <p:ph sz="quarter" idx="4"/>
          </p:nvPr>
        </p:nvSpPr>
        <p:spPr>
          <a:xfrm>
            <a:off x="8572528" y="6286520"/>
            <a:ext cx="114272" cy="73800"/>
          </a:xfrm>
        </p:spPr>
        <p:txBody>
          <a:bodyPr>
            <a:normAutofit fontScale="25000" lnSpcReduction="20000"/>
          </a:bodyPr>
          <a:lstStyle/>
          <a:p>
            <a:pPr>
              <a:buNone/>
            </a:pPr>
            <a:endParaRPr lang="en-US" dirty="0" smtClean="0"/>
          </a:p>
          <a:p>
            <a:pPr>
              <a:buNone/>
            </a:pPr>
            <a:endParaRPr lang="uk-U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28662" y="1214422"/>
            <a:ext cx="7043790" cy="714380"/>
          </a:xfrm>
        </p:spPr>
        <p:txBody>
          <a:bodyPr>
            <a:normAutofit fontScale="90000"/>
          </a:bodyPr>
          <a:lstStyle/>
          <a:p>
            <a:r>
              <a:rPr lang="en-US" b="1" dirty="0" smtClean="0"/>
              <a:t>Major Metropolitan Areas</a:t>
            </a:r>
            <a:r>
              <a:rPr lang="uk-UA" dirty="0" smtClean="0"/>
              <a:t/>
            </a:r>
            <a:br>
              <a:rPr lang="uk-UA" dirty="0" smtClean="0"/>
            </a:br>
            <a:endParaRPr lang="uk-UA" dirty="0"/>
          </a:p>
        </p:txBody>
      </p:sp>
      <p:sp>
        <p:nvSpPr>
          <p:cNvPr id="3" name="Текст 2"/>
          <p:cNvSpPr>
            <a:spLocks noGrp="1"/>
          </p:cNvSpPr>
          <p:nvPr>
            <p:ph type="body" idx="1"/>
          </p:nvPr>
        </p:nvSpPr>
        <p:spPr>
          <a:xfrm>
            <a:off x="214282" y="1571612"/>
            <a:ext cx="4286280" cy="714380"/>
          </a:xfrm>
        </p:spPr>
        <p:txBody>
          <a:bodyPr/>
          <a:lstStyle/>
          <a:p>
            <a:r>
              <a:rPr lang="en-US" dirty="0" smtClean="0"/>
              <a:t>Los Angeles-Long Beach-Santa Ana MSA, California</a:t>
            </a:r>
            <a:endParaRPr lang="uk-UA" dirty="0" smtClean="0"/>
          </a:p>
          <a:p>
            <a:endParaRPr lang="uk-UA" dirty="0"/>
          </a:p>
        </p:txBody>
      </p:sp>
      <p:sp>
        <p:nvSpPr>
          <p:cNvPr id="4" name="Текст 3"/>
          <p:cNvSpPr>
            <a:spLocks noGrp="1"/>
          </p:cNvSpPr>
          <p:nvPr>
            <p:ph type="body" sz="half" idx="3"/>
          </p:nvPr>
        </p:nvSpPr>
        <p:spPr>
          <a:xfrm>
            <a:off x="4643438" y="1571612"/>
            <a:ext cx="4286280" cy="642941"/>
          </a:xfrm>
        </p:spPr>
        <p:txBody>
          <a:bodyPr>
            <a:normAutofit fontScale="92500" lnSpcReduction="10000"/>
          </a:bodyPr>
          <a:lstStyle/>
          <a:p>
            <a:r>
              <a:rPr lang="en-US" u="sng" dirty="0" smtClean="0"/>
              <a:t>San Francisco</a:t>
            </a:r>
            <a:r>
              <a:rPr lang="en-US" dirty="0" smtClean="0"/>
              <a:t>-</a:t>
            </a:r>
            <a:r>
              <a:rPr lang="en-US" u="sng" dirty="0" smtClean="0"/>
              <a:t>Oakland</a:t>
            </a:r>
            <a:r>
              <a:rPr lang="en-US" dirty="0" smtClean="0"/>
              <a:t>-</a:t>
            </a:r>
            <a:r>
              <a:rPr lang="en-US" u="sng" dirty="0" smtClean="0"/>
              <a:t>San Jose</a:t>
            </a:r>
            <a:r>
              <a:rPr lang="en-US" dirty="0" smtClean="0"/>
              <a:t> </a:t>
            </a:r>
            <a:r>
              <a:rPr lang="en-US" u="sng" dirty="0" smtClean="0"/>
              <a:t>MSA</a:t>
            </a:r>
            <a:r>
              <a:rPr lang="en-US" dirty="0" smtClean="0"/>
              <a:t>, California</a:t>
            </a:r>
            <a:endParaRPr lang="uk-UA" dirty="0" smtClean="0"/>
          </a:p>
          <a:p>
            <a:endParaRPr lang="uk-UA" dirty="0"/>
          </a:p>
        </p:txBody>
      </p:sp>
      <p:pic>
        <p:nvPicPr>
          <p:cNvPr id="7" name="Содержимое 6" descr="File:LA Skyline Mountains2.jpg"/>
          <p:cNvPicPr>
            <a:picLocks noGrp="1"/>
          </p:cNvPicPr>
          <p:nvPr>
            <p:ph sz="quarter" idx="2"/>
          </p:nvPr>
        </p:nvPicPr>
        <p:blipFill>
          <a:blip r:embed="rId2"/>
          <a:srcRect/>
          <a:stretch>
            <a:fillRect/>
          </a:stretch>
        </p:blipFill>
        <p:spPr bwMode="auto">
          <a:xfrm>
            <a:off x="142844" y="2071678"/>
            <a:ext cx="4286280" cy="4286280"/>
          </a:xfrm>
          <a:prstGeom prst="rect">
            <a:avLst/>
          </a:prstGeom>
          <a:noFill/>
          <a:ln w="9525">
            <a:noFill/>
            <a:miter lim="800000"/>
            <a:headEnd/>
            <a:tailEnd/>
          </a:ln>
        </p:spPr>
      </p:pic>
      <p:pic>
        <p:nvPicPr>
          <p:cNvPr id="8" name="Содержимое 7" descr="File:Lightmatter sanfrancisco.jpg">
            <a:hlinkClick r:id="rId3"/>
          </p:cNvPr>
          <p:cNvPicPr>
            <a:picLocks noGrp="1"/>
          </p:cNvPicPr>
          <p:nvPr>
            <p:ph sz="quarter" idx="4"/>
          </p:nvPr>
        </p:nvPicPr>
        <p:blipFill>
          <a:blip r:embed="rId4"/>
          <a:srcRect/>
          <a:stretch>
            <a:fillRect/>
          </a:stretch>
        </p:blipFill>
        <p:spPr bwMode="auto">
          <a:xfrm>
            <a:off x="4572000" y="2071678"/>
            <a:ext cx="4429156" cy="428628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786" y="357166"/>
            <a:ext cx="8072494" cy="1000132"/>
          </a:xfrm>
        </p:spPr>
        <p:txBody>
          <a:bodyPr>
            <a:normAutofit/>
          </a:bodyPr>
          <a:lstStyle/>
          <a:p>
            <a:r>
              <a:rPr lang="en-US" b="1" dirty="0" smtClean="0"/>
              <a:t>Major Metropolitan Areas</a:t>
            </a:r>
            <a:endParaRPr lang="uk-UA" dirty="0"/>
          </a:p>
        </p:txBody>
      </p:sp>
      <p:sp>
        <p:nvSpPr>
          <p:cNvPr id="3" name="Текст 2"/>
          <p:cNvSpPr>
            <a:spLocks noGrp="1"/>
          </p:cNvSpPr>
          <p:nvPr>
            <p:ph type="body" idx="1"/>
          </p:nvPr>
        </p:nvSpPr>
        <p:spPr>
          <a:xfrm>
            <a:off x="642910" y="5929330"/>
            <a:ext cx="7858180" cy="785818"/>
          </a:xfrm>
        </p:spPr>
        <p:txBody>
          <a:bodyPr/>
          <a:lstStyle/>
          <a:p>
            <a:r>
              <a:rPr lang="en-US" sz="2600" u="sng" dirty="0" smtClean="0"/>
              <a:t>Phoenix</a:t>
            </a:r>
            <a:r>
              <a:rPr lang="en-US" sz="2600" dirty="0" smtClean="0"/>
              <a:t>-</a:t>
            </a:r>
            <a:r>
              <a:rPr lang="en-US" sz="2600" u="sng" dirty="0" smtClean="0"/>
              <a:t>Mesa</a:t>
            </a:r>
            <a:r>
              <a:rPr lang="en-US" sz="2600" dirty="0" smtClean="0"/>
              <a:t>-</a:t>
            </a:r>
            <a:r>
              <a:rPr lang="en-US" sz="2600" u="sng" dirty="0" smtClean="0"/>
              <a:t>Scottsdale</a:t>
            </a:r>
            <a:r>
              <a:rPr lang="en-US" sz="2600" dirty="0" smtClean="0"/>
              <a:t>-</a:t>
            </a:r>
            <a:r>
              <a:rPr lang="en-US" sz="2600" u="sng" dirty="0" err="1" smtClean="0"/>
              <a:t>GlendaleMSA</a:t>
            </a:r>
            <a:r>
              <a:rPr lang="en-US" sz="2600" dirty="0" smtClean="0"/>
              <a:t>, </a:t>
            </a:r>
            <a:r>
              <a:rPr lang="en-US" sz="2600" u="sng" dirty="0" smtClean="0"/>
              <a:t>Arizona</a:t>
            </a:r>
            <a:endParaRPr lang="uk-UA" sz="2600" dirty="0" smtClean="0"/>
          </a:p>
        </p:txBody>
      </p:sp>
      <p:sp>
        <p:nvSpPr>
          <p:cNvPr id="4" name="Текст 3"/>
          <p:cNvSpPr>
            <a:spLocks noGrp="1"/>
          </p:cNvSpPr>
          <p:nvPr>
            <p:ph type="body" sz="half" idx="3"/>
          </p:nvPr>
        </p:nvSpPr>
        <p:spPr/>
        <p:txBody>
          <a:bodyPr/>
          <a:lstStyle/>
          <a:p>
            <a:r>
              <a:rPr lang="en-US" dirty="0" smtClean="0"/>
              <a:t> </a:t>
            </a:r>
          </a:p>
          <a:p>
            <a:endParaRPr lang="uk-UA" dirty="0"/>
          </a:p>
        </p:txBody>
      </p:sp>
      <p:sp>
        <p:nvSpPr>
          <p:cNvPr id="6" name="Содержимое 5"/>
          <p:cNvSpPr>
            <a:spLocks noGrp="1"/>
          </p:cNvSpPr>
          <p:nvPr>
            <p:ph sz="quarter" idx="4"/>
          </p:nvPr>
        </p:nvSpPr>
        <p:spPr>
          <a:xfrm>
            <a:off x="8215338" y="5715016"/>
            <a:ext cx="471462" cy="645304"/>
          </a:xfrm>
        </p:spPr>
        <p:txBody>
          <a:bodyPr/>
          <a:lstStyle/>
          <a:p>
            <a:pPr>
              <a:buNone/>
            </a:pPr>
            <a:r>
              <a:rPr lang="en-US" dirty="0" smtClean="0"/>
              <a:t> </a:t>
            </a:r>
          </a:p>
          <a:p>
            <a:pPr>
              <a:buNone/>
            </a:pPr>
            <a:endParaRPr lang="uk-UA" dirty="0"/>
          </a:p>
        </p:txBody>
      </p:sp>
      <p:pic>
        <p:nvPicPr>
          <p:cNvPr id="7" name="Содержимое 6" descr="File:Phoenix skyline Arizona USA.jpg">
            <a:hlinkClick r:id="rId2"/>
          </p:cNvPr>
          <p:cNvPicPr>
            <a:picLocks noGrp="1"/>
          </p:cNvPicPr>
          <p:nvPr>
            <p:ph sz="quarter" idx="2"/>
          </p:nvPr>
        </p:nvPicPr>
        <p:blipFill>
          <a:blip r:embed="rId3"/>
          <a:srcRect/>
          <a:stretch>
            <a:fillRect/>
          </a:stretch>
        </p:blipFill>
        <p:spPr bwMode="auto">
          <a:xfrm>
            <a:off x="1214414" y="1428736"/>
            <a:ext cx="6715172" cy="442915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714348" y="285728"/>
            <a:ext cx="8072494" cy="1128698"/>
          </a:xfrm>
        </p:spPr>
        <p:txBody>
          <a:bodyPr/>
          <a:lstStyle/>
          <a:p>
            <a:r>
              <a:rPr lang="en-US" sz="5400" b="1" dirty="0" smtClean="0"/>
              <a:t>Major Metropolitan Areas</a:t>
            </a:r>
            <a:endParaRPr lang="uk-UA" sz="5400" dirty="0"/>
          </a:p>
        </p:txBody>
      </p:sp>
      <p:sp>
        <p:nvSpPr>
          <p:cNvPr id="9" name="Текст 8"/>
          <p:cNvSpPr>
            <a:spLocks noGrp="1"/>
          </p:cNvSpPr>
          <p:nvPr>
            <p:ph type="body" idx="2"/>
          </p:nvPr>
        </p:nvSpPr>
        <p:spPr>
          <a:xfrm>
            <a:off x="714348" y="6072182"/>
            <a:ext cx="7786742" cy="785818"/>
          </a:xfrm>
        </p:spPr>
        <p:txBody>
          <a:bodyPr/>
          <a:lstStyle/>
          <a:p>
            <a:r>
              <a:rPr lang="en-US" sz="2800" b="1" u="sng" dirty="0" smtClean="0"/>
              <a:t>Seattle</a:t>
            </a:r>
            <a:r>
              <a:rPr lang="en-US" sz="2800" b="1" dirty="0" smtClean="0"/>
              <a:t>-</a:t>
            </a:r>
            <a:r>
              <a:rPr lang="en-US" sz="2800" b="1" u="sng" dirty="0" smtClean="0"/>
              <a:t>Tacoma</a:t>
            </a:r>
            <a:r>
              <a:rPr lang="en-US" sz="2800" b="1" dirty="0" smtClean="0"/>
              <a:t>-</a:t>
            </a:r>
            <a:r>
              <a:rPr lang="en-US" sz="2800" b="1" u="sng" dirty="0" smtClean="0"/>
              <a:t>Bellevue</a:t>
            </a:r>
            <a:r>
              <a:rPr lang="en-US" sz="2800" b="1" dirty="0" smtClean="0"/>
              <a:t> </a:t>
            </a:r>
            <a:r>
              <a:rPr lang="en-US" sz="2800" b="1" u="sng" dirty="0" smtClean="0"/>
              <a:t>MSA</a:t>
            </a:r>
            <a:r>
              <a:rPr lang="en-US" sz="2800" b="1" dirty="0" smtClean="0"/>
              <a:t>, </a:t>
            </a:r>
            <a:r>
              <a:rPr lang="en-US" sz="2800" b="1" u="sng" dirty="0" smtClean="0"/>
              <a:t>Washington</a:t>
            </a:r>
            <a:endParaRPr lang="uk-UA" sz="2800" b="1" dirty="0" smtClean="0"/>
          </a:p>
          <a:p>
            <a:endParaRPr lang="uk-UA" dirty="0"/>
          </a:p>
        </p:txBody>
      </p:sp>
      <p:pic>
        <p:nvPicPr>
          <p:cNvPr id="10" name="Содержимое 9" descr="File:Seattleskyline1cropped.JPG">
            <a:hlinkClick r:id="rId2"/>
          </p:cNvPr>
          <p:cNvPicPr>
            <a:picLocks noGrp="1"/>
          </p:cNvPicPr>
          <p:nvPr>
            <p:ph sz="half" idx="1"/>
          </p:nvPr>
        </p:nvPicPr>
        <p:blipFill>
          <a:blip r:embed="rId3"/>
          <a:srcRect/>
          <a:stretch>
            <a:fillRect/>
          </a:stretch>
        </p:blipFill>
        <p:spPr bwMode="auto">
          <a:xfrm>
            <a:off x="857224" y="1428736"/>
            <a:ext cx="7500990" cy="464347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Бумажная">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1202</TotalTime>
  <Words>310</Words>
  <Application>Microsoft Office PowerPoint</Application>
  <PresentationFormat>Экран (4:3)</PresentationFormat>
  <Paragraphs>85</Paragraphs>
  <Slides>26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26</vt:i4>
      </vt:variant>
    </vt:vector>
  </HeadingPairs>
  <TitlesOfParts>
    <vt:vector size="27" baseType="lpstr">
      <vt:lpstr>Поток</vt:lpstr>
      <vt:lpstr>Western United States</vt:lpstr>
      <vt:lpstr> As defined by the Census Bureau, the western United States includes 13 states:</vt:lpstr>
      <vt:lpstr>In turn, this region is sub-divided into Mountain and Pacific areas.</vt:lpstr>
      <vt:lpstr>      The Western United States has more males than females, than any other region in the United States. </vt:lpstr>
      <vt:lpstr>Rivers</vt:lpstr>
      <vt:lpstr>Riches</vt:lpstr>
      <vt:lpstr>Major Metropolitan Areas </vt:lpstr>
      <vt:lpstr>Major Metropolitan Areas</vt:lpstr>
      <vt:lpstr>Major Metropolitan Areas</vt:lpstr>
      <vt:lpstr>Major Metropolitan Areas</vt:lpstr>
      <vt:lpstr>Tourism</vt:lpstr>
      <vt:lpstr>  </vt:lpstr>
      <vt:lpstr>  </vt:lpstr>
      <vt:lpstr>  </vt:lpstr>
      <vt:lpstr>    </vt:lpstr>
      <vt:lpstr>   </vt:lpstr>
      <vt:lpstr>    </vt:lpstr>
      <vt:lpstr>          </vt:lpstr>
      <vt:lpstr>             </vt:lpstr>
      <vt:lpstr>          </vt:lpstr>
      <vt:lpstr>  </vt:lpstr>
      <vt:lpstr>        </vt:lpstr>
      <vt:lpstr>          </vt:lpstr>
      <vt:lpstr>         </vt:lpstr>
      <vt:lpstr>Generally</vt:lpstr>
      <vt:lpstr>Thank you for attention  </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Admin</dc:creator>
  <cp:lastModifiedBy>Admin</cp:lastModifiedBy>
  <cp:revision>30</cp:revision>
  <dcterms:created xsi:type="dcterms:W3CDTF">2011-09-24T12:21:28Z</dcterms:created>
  <dcterms:modified xsi:type="dcterms:W3CDTF">2011-09-26T04:22:02Z</dcterms:modified>
</cp:coreProperties>
</file>